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382" r:id="rId2"/>
    <p:sldId id="501" r:id="rId3"/>
    <p:sldId id="502" r:id="rId4"/>
    <p:sldId id="503" r:id="rId5"/>
    <p:sldId id="507" r:id="rId6"/>
    <p:sldId id="518" r:id="rId7"/>
    <p:sldId id="517" r:id="rId8"/>
    <p:sldId id="504" r:id="rId9"/>
    <p:sldId id="427" r:id="rId10"/>
    <p:sldId id="500" r:id="rId11"/>
    <p:sldId id="495" r:id="rId12"/>
    <p:sldId id="464" r:id="rId13"/>
    <p:sldId id="496" r:id="rId14"/>
    <p:sldId id="424" r:id="rId15"/>
    <p:sldId id="506" r:id="rId16"/>
    <p:sldId id="418" r:id="rId17"/>
    <p:sldId id="438" r:id="rId18"/>
    <p:sldId id="439" r:id="rId19"/>
    <p:sldId id="420" r:id="rId20"/>
    <p:sldId id="463" r:id="rId21"/>
    <p:sldId id="426" r:id="rId22"/>
    <p:sldId id="413" r:id="rId23"/>
    <p:sldId id="478" r:id="rId24"/>
    <p:sldId id="487" r:id="rId25"/>
    <p:sldId id="488" r:id="rId26"/>
    <p:sldId id="479" r:id="rId27"/>
    <p:sldId id="490" r:id="rId28"/>
    <p:sldId id="258" r:id="rId29"/>
    <p:sldId id="257" r:id="rId30"/>
    <p:sldId id="284" r:id="rId31"/>
    <p:sldId id="491" r:id="rId32"/>
    <p:sldId id="286" r:id="rId33"/>
    <p:sldId id="306" r:id="rId34"/>
    <p:sldId id="305" r:id="rId35"/>
    <p:sldId id="497" r:id="rId36"/>
    <p:sldId id="498" r:id="rId37"/>
    <p:sldId id="301" r:id="rId38"/>
    <p:sldId id="494" r:id="rId39"/>
    <p:sldId id="271" r:id="rId40"/>
    <p:sldId id="272" r:id="rId41"/>
    <p:sldId id="266" r:id="rId42"/>
    <p:sldId id="279" r:id="rId43"/>
    <p:sldId id="492" r:id="rId44"/>
    <p:sldId id="403" r:id="rId45"/>
    <p:sldId id="405" r:id="rId46"/>
    <p:sldId id="406" r:id="rId47"/>
    <p:sldId id="268" r:id="rId48"/>
    <p:sldId id="480" r:id="rId49"/>
    <p:sldId id="259" r:id="rId50"/>
    <p:sldId id="485" r:id="rId51"/>
    <p:sldId id="486" r:id="rId52"/>
    <p:sldId id="429" r:id="rId53"/>
    <p:sldId id="499" r:id="rId54"/>
    <p:sldId id="444" r:id="rId55"/>
    <p:sldId id="445" r:id="rId56"/>
    <p:sldId id="465" r:id="rId57"/>
    <p:sldId id="446" r:id="rId58"/>
    <p:sldId id="447" r:id="rId59"/>
    <p:sldId id="448" r:id="rId60"/>
    <p:sldId id="449" r:id="rId61"/>
    <p:sldId id="450" r:id="rId62"/>
    <p:sldId id="451" r:id="rId63"/>
    <p:sldId id="404" r:id="rId64"/>
    <p:sldId id="481" r:id="rId65"/>
    <p:sldId id="475" r:id="rId66"/>
    <p:sldId id="483" r:id="rId67"/>
    <p:sldId id="510" r:id="rId68"/>
    <p:sldId id="508" r:id="rId69"/>
    <p:sldId id="513" r:id="rId70"/>
    <p:sldId id="511" r:id="rId71"/>
    <p:sldId id="512" r:id="rId72"/>
    <p:sldId id="509" r:id="rId73"/>
    <p:sldId id="514" r:id="rId74"/>
    <p:sldId id="515" r:id="rId75"/>
    <p:sldId id="516" r:id="rId76"/>
    <p:sldId id="484" r:id="rId7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69" autoAdjust="0"/>
    <p:restoredTop sz="94660"/>
  </p:normalViewPr>
  <p:slideViewPr>
    <p:cSldViewPr snapToGrid="0" showGuides="1">
      <p:cViewPr varScale="1">
        <p:scale>
          <a:sx n="82" d="100"/>
          <a:sy n="82" d="100"/>
        </p:scale>
        <p:origin x="600" y="7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95E113-5926-4681-A97D-71251E533E04}" type="datetimeFigureOut">
              <a:rPr lang="en-US" smtClean="0"/>
              <a:t>5/6/2020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C35880-8AE0-4342-8CF7-8D2E923BAD4F}" type="slidenum">
              <a:rPr lang="en-US" smtClean="0"/>
              <a:t>‹#›</a:t>
            </a:fld>
            <a:endParaRPr lang="en-US"/>
          </a:p>
        </p:txBody>
      </p:sp>
    </p:spTree>
    <p:extLst>
      <p:ext uri="{BB962C8B-B14F-4D97-AF65-F5344CB8AC3E}">
        <p14:creationId xmlns:p14="http://schemas.microsoft.com/office/powerpoint/2010/main" val="39942517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95E113-5926-4681-A97D-71251E533E04}" type="datetimeFigureOut">
              <a:rPr lang="en-US" smtClean="0"/>
              <a:t>5/6/2020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C35880-8AE0-4342-8CF7-8D2E923BAD4F}" type="slidenum">
              <a:rPr lang="en-US" smtClean="0"/>
              <a:t>‹#›</a:t>
            </a:fld>
            <a:endParaRPr lang="en-US"/>
          </a:p>
        </p:txBody>
      </p:sp>
    </p:spTree>
    <p:extLst>
      <p:ext uri="{BB962C8B-B14F-4D97-AF65-F5344CB8AC3E}">
        <p14:creationId xmlns:p14="http://schemas.microsoft.com/office/powerpoint/2010/main" val="31921908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95E113-5926-4681-A97D-71251E533E04}" type="datetimeFigureOut">
              <a:rPr lang="en-US" smtClean="0"/>
              <a:t>5/6/2020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C35880-8AE0-4342-8CF7-8D2E923BAD4F}" type="slidenum">
              <a:rPr lang="en-US" smtClean="0"/>
              <a:t>‹#›</a:t>
            </a:fld>
            <a:endParaRPr lang="en-US"/>
          </a:p>
        </p:txBody>
      </p:sp>
    </p:spTree>
    <p:extLst>
      <p:ext uri="{BB962C8B-B14F-4D97-AF65-F5344CB8AC3E}">
        <p14:creationId xmlns:p14="http://schemas.microsoft.com/office/powerpoint/2010/main" val="15605761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95E113-5926-4681-A97D-71251E533E04}" type="datetimeFigureOut">
              <a:rPr lang="en-US" smtClean="0"/>
              <a:t>5/6/2020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C35880-8AE0-4342-8CF7-8D2E923BAD4F}" type="slidenum">
              <a:rPr lang="en-US" smtClean="0"/>
              <a:t>‹#›</a:t>
            </a:fld>
            <a:endParaRPr lang="en-US"/>
          </a:p>
        </p:txBody>
      </p:sp>
    </p:spTree>
    <p:extLst>
      <p:ext uri="{BB962C8B-B14F-4D97-AF65-F5344CB8AC3E}">
        <p14:creationId xmlns:p14="http://schemas.microsoft.com/office/powerpoint/2010/main" val="24379494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495E113-5926-4681-A97D-71251E533E04}" type="datetimeFigureOut">
              <a:rPr lang="en-US" smtClean="0"/>
              <a:t>5/6/2020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C35880-8AE0-4342-8CF7-8D2E923BAD4F}" type="slidenum">
              <a:rPr lang="en-US" smtClean="0"/>
              <a:t>‹#›</a:t>
            </a:fld>
            <a:endParaRPr lang="en-US"/>
          </a:p>
        </p:txBody>
      </p:sp>
    </p:spTree>
    <p:extLst>
      <p:ext uri="{BB962C8B-B14F-4D97-AF65-F5344CB8AC3E}">
        <p14:creationId xmlns:p14="http://schemas.microsoft.com/office/powerpoint/2010/main" val="3349787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95E113-5926-4681-A97D-71251E533E04}" type="datetimeFigureOut">
              <a:rPr lang="en-US" smtClean="0"/>
              <a:t>5/6/2020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6C35880-8AE0-4342-8CF7-8D2E923BAD4F}" type="slidenum">
              <a:rPr lang="en-US" smtClean="0"/>
              <a:t>‹#›</a:t>
            </a:fld>
            <a:endParaRPr lang="en-US"/>
          </a:p>
        </p:txBody>
      </p:sp>
    </p:spTree>
    <p:extLst>
      <p:ext uri="{BB962C8B-B14F-4D97-AF65-F5344CB8AC3E}">
        <p14:creationId xmlns:p14="http://schemas.microsoft.com/office/powerpoint/2010/main" val="21806616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95E113-5926-4681-A97D-71251E533E04}" type="datetimeFigureOut">
              <a:rPr lang="en-US" smtClean="0"/>
              <a:t>5/6/2020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6C35880-8AE0-4342-8CF7-8D2E923BAD4F}" type="slidenum">
              <a:rPr lang="en-US" smtClean="0"/>
              <a:t>‹#›</a:t>
            </a:fld>
            <a:endParaRPr lang="en-US"/>
          </a:p>
        </p:txBody>
      </p:sp>
    </p:spTree>
    <p:extLst>
      <p:ext uri="{BB962C8B-B14F-4D97-AF65-F5344CB8AC3E}">
        <p14:creationId xmlns:p14="http://schemas.microsoft.com/office/powerpoint/2010/main" val="33891031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95E113-5926-4681-A97D-71251E533E04}" type="datetimeFigureOut">
              <a:rPr lang="en-US" smtClean="0"/>
              <a:t>5/6/2020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6C35880-8AE0-4342-8CF7-8D2E923BAD4F}" type="slidenum">
              <a:rPr lang="en-US" smtClean="0"/>
              <a:t>‹#›</a:t>
            </a:fld>
            <a:endParaRPr lang="en-US"/>
          </a:p>
        </p:txBody>
      </p:sp>
    </p:spTree>
    <p:extLst>
      <p:ext uri="{BB962C8B-B14F-4D97-AF65-F5344CB8AC3E}">
        <p14:creationId xmlns:p14="http://schemas.microsoft.com/office/powerpoint/2010/main" val="24053946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95E113-5926-4681-A97D-71251E533E04}" type="datetimeFigureOut">
              <a:rPr lang="en-US" smtClean="0"/>
              <a:t>5/6/2020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6C35880-8AE0-4342-8CF7-8D2E923BAD4F}" type="slidenum">
              <a:rPr lang="en-US" smtClean="0"/>
              <a:t>‹#›</a:t>
            </a:fld>
            <a:endParaRPr lang="en-US"/>
          </a:p>
        </p:txBody>
      </p:sp>
    </p:spTree>
    <p:extLst>
      <p:ext uri="{BB962C8B-B14F-4D97-AF65-F5344CB8AC3E}">
        <p14:creationId xmlns:p14="http://schemas.microsoft.com/office/powerpoint/2010/main" val="13195280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495E113-5926-4681-A97D-71251E533E04}" type="datetimeFigureOut">
              <a:rPr lang="en-US" smtClean="0"/>
              <a:t>5/6/2020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6C35880-8AE0-4342-8CF7-8D2E923BAD4F}" type="slidenum">
              <a:rPr lang="en-US" smtClean="0"/>
              <a:t>‹#›</a:t>
            </a:fld>
            <a:endParaRPr lang="en-US"/>
          </a:p>
        </p:txBody>
      </p:sp>
    </p:spTree>
    <p:extLst>
      <p:ext uri="{BB962C8B-B14F-4D97-AF65-F5344CB8AC3E}">
        <p14:creationId xmlns:p14="http://schemas.microsoft.com/office/powerpoint/2010/main" val="7481973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495E113-5926-4681-A97D-71251E533E04}" type="datetimeFigureOut">
              <a:rPr lang="en-US" smtClean="0"/>
              <a:t>5/6/2020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6C35880-8AE0-4342-8CF7-8D2E923BAD4F}" type="slidenum">
              <a:rPr lang="en-US" smtClean="0"/>
              <a:t>‹#›</a:t>
            </a:fld>
            <a:endParaRPr lang="en-US"/>
          </a:p>
        </p:txBody>
      </p:sp>
    </p:spTree>
    <p:extLst>
      <p:ext uri="{BB962C8B-B14F-4D97-AF65-F5344CB8AC3E}">
        <p14:creationId xmlns:p14="http://schemas.microsoft.com/office/powerpoint/2010/main" val="16034796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95E113-5926-4681-A97D-71251E533E04}" type="datetimeFigureOut">
              <a:rPr lang="en-US" smtClean="0"/>
              <a:t>5/6/2020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6C35880-8AE0-4342-8CF7-8D2E923BAD4F}" type="slidenum">
              <a:rPr lang="en-US" smtClean="0"/>
              <a:t>‹#›</a:t>
            </a:fld>
            <a:endParaRPr lang="en-US"/>
          </a:p>
        </p:txBody>
      </p:sp>
    </p:spTree>
    <p:extLst>
      <p:ext uri="{BB962C8B-B14F-4D97-AF65-F5344CB8AC3E}">
        <p14:creationId xmlns:p14="http://schemas.microsoft.com/office/powerpoint/2010/main" val="14143712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hyperlink" Target="http://mds.elmhurst.edu/" TargetMode="External"/><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hyperlink" Target="http://projectrimms.com/ComcastML.aspx" TargetMode="External"/><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 Id="rId4" Type="http://schemas.openxmlformats.org/officeDocument/2006/relationships/image" Target="../media/image40.png"/></Relationships>
</file>

<file path=ppt/slides/_rels/slide4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 Id="rId4" Type="http://schemas.openxmlformats.org/officeDocument/2006/relationships/image" Target="../media/image43.png"/></Relationships>
</file>

<file path=ppt/slides/_rels/slide4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7.xml"/><Relationship Id="rId4" Type="http://schemas.openxmlformats.org/officeDocument/2006/relationships/image" Target="../media/image54.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100308" y="171702"/>
            <a:ext cx="5263375" cy="1077218"/>
          </a:xfrm>
          <a:prstGeom prst="rect">
            <a:avLst/>
          </a:prstGeom>
          <a:noFill/>
        </p:spPr>
        <p:txBody>
          <a:bodyPr wrap="square" rtlCol="0">
            <a:spAutoFit/>
          </a:bodyPr>
          <a:lstStyle/>
          <a:p>
            <a:pPr algn="ctr"/>
            <a:r>
              <a:rPr lang="en-US" sz="3200" dirty="0"/>
              <a:t>Follow Up to Homework Assignment for Week 5</a:t>
            </a:r>
          </a:p>
        </p:txBody>
      </p:sp>
      <p:sp>
        <p:nvSpPr>
          <p:cNvPr id="3" name="TextBox 2"/>
          <p:cNvSpPr txBox="1"/>
          <p:nvPr/>
        </p:nvSpPr>
        <p:spPr>
          <a:xfrm>
            <a:off x="357377" y="1326038"/>
            <a:ext cx="11834623" cy="5170646"/>
          </a:xfrm>
          <a:prstGeom prst="rect">
            <a:avLst/>
          </a:prstGeom>
          <a:noFill/>
        </p:spPr>
        <p:txBody>
          <a:bodyPr wrap="square" rtlCol="0">
            <a:spAutoFit/>
          </a:bodyPr>
          <a:lstStyle/>
          <a:p>
            <a:r>
              <a:rPr lang="en-US" sz="2200" dirty="0"/>
              <a:t>Comments:</a:t>
            </a:r>
          </a:p>
          <a:p>
            <a:r>
              <a:rPr lang="en-US" sz="2200" dirty="0"/>
              <a:t>-Discussion on Production Deployment (and accelerator question #2, Dataset 4) was excellent.</a:t>
            </a:r>
          </a:p>
          <a:p>
            <a:r>
              <a:rPr lang="en-US" sz="2200" dirty="0"/>
              <a:t>-Good progress and strong demonstration of skills on accelerator assignment. </a:t>
            </a:r>
          </a:p>
          <a:p>
            <a:r>
              <a:rPr lang="en-US" sz="2200" dirty="0"/>
              <a:t>-Evidence of mastery using Rapidminer and Forecasting</a:t>
            </a:r>
          </a:p>
          <a:p>
            <a:r>
              <a:rPr lang="en-US" sz="2200" dirty="0"/>
              <a:t>-I am continuing to press everyone on variable selection—critical point (e.g. in real life for a problem like question #1 you could/should consider </a:t>
            </a:r>
            <a:r>
              <a:rPr lang="en-US" sz="2200" i="1" dirty="0"/>
              <a:t>base freight </a:t>
            </a:r>
            <a:r>
              <a:rPr lang="en-US" sz="2200" dirty="0"/>
              <a:t>if pricing was a consideration in carrier selection. Most likely an omitted variable---such as shipping weight, dimensions, ship to location would have helped a weak dataset. Spurious correlation with inventory most likely. Ask five whys.</a:t>
            </a:r>
          </a:p>
          <a:p>
            <a:r>
              <a:rPr lang="en-US" sz="2200" dirty="0"/>
              <a:t>-Variation in computer output from my answers is usually based upon variable selection and/or parameter settings—no points taken off for that.</a:t>
            </a:r>
          </a:p>
          <a:p>
            <a:r>
              <a:rPr lang="en-US" sz="2200" dirty="0"/>
              <a:t>-Perfectly performing models need a justification as to how this could be occurring and why it makes sense to you to use. Beware of AUC’s =1.0.</a:t>
            </a:r>
          </a:p>
          <a:p>
            <a:r>
              <a:rPr lang="en-US" sz="2200" dirty="0"/>
              <a:t>-Production models will not have all historical variables (e.g. can’t have late Flag or days late or premiums due to lateness) but can have routings, material numbers, work centers and customer numbers. Non-manufacturing situations will have different but analogous types of fields.</a:t>
            </a:r>
          </a:p>
        </p:txBody>
      </p:sp>
    </p:spTree>
    <p:extLst>
      <p:ext uri="{BB962C8B-B14F-4D97-AF65-F5344CB8AC3E}">
        <p14:creationId xmlns:p14="http://schemas.microsoft.com/office/powerpoint/2010/main" val="41444739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7929E932-0D3E-4052-B566-F21D20EDDBC8}"/>
              </a:ext>
            </a:extLst>
          </p:cNvPr>
          <p:cNvSpPr/>
          <p:nvPr/>
        </p:nvSpPr>
        <p:spPr>
          <a:xfrm>
            <a:off x="4622826" y="880433"/>
            <a:ext cx="2994211" cy="1293508"/>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Rounded Corners 2">
            <a:extLst>
              <a:ext uri="{FF2B5EF4-FFF2-40B4-BE49-F238E27FC236}">
                <a16:creationId xmlns:a16="http://schemas.microsoft.com/office/drawing/2014/main" id="{B860F862-35A7-4C6A-8AC3-3D2E346C8A7F}"/>
              </a:ext>
            </a:extLst>
          </p:cNvPr>
          <p:cNvSpPr/>
          <p:nvPr/>
        </p:nvSpPr>
        <p:spPr>
          <a:xfrm>
            <a:off x="8189406" y="4366743"/>
            <a:ext cx="2805953" cy="1289378"/>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Rounded Corners 3">
            <a:extLst>
              <a:ext uri="{FF2B5EF4-FFF2-40B4-BE49-F238E27FC236}">
                <a16:creationId xmlns:a16="http://schemas.microsoft.com/office/drawing/2014/main" id="{F3AA94CF-8D24-4A2D-BC9E-12ADB25F487A}"/>
              </a:ext>
            </a:extLst>
          </p:cNvPr>
          <p:cNvSpPr/>
          <p:nvPr/>
        </p:nvSpPr>
        <p:spPr>
          <a:xfrm>
            <a:off x="3782671" y="4415367"/>
            <a:ext cx="2920545" cy="1274441"/>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65B47EF3-347A-4B06-96E8-0A04A1433C8D}"/>
              </a:ext>
            </a:extLst>
          </p:cNvPr>
          <p:cNvSpPr txBox="1"/>
          <p:nvPr/>
        </p:nvSpPr>
        <p:spPr>
          <a:xfrm>
            <a:off x="4611492" y="1187925"/>
            <a:ext cx="2994211" cy="707886"/>
          </a:xfrm>
          <a:prstGeom prst="rect">
            <a:avLst/>
          </a:prstGeom>
          <a:noFill/>
        </p:spPr>
        <p:txBody>
          <a:bodyPr wrap="square" rtlCol="0">
            <a:spAutoFit/>
          </a:bodyPr>
          <a:lstStyle/>
          <a:p>
            <a:pPr algn="ctr"/>
            <a:r>
              <a:rPr lang="en-US" sz="2000" dirty="0">
                <a:solidFill>
                  <a:schemeClr val="bg1"/>
                </a:solidFill>
              </a:rPr>
              <a:t>Multiple </a:t>
            </a:r>
          </a:p>
          <a:p>
            <a:pPr algn="ctr"/>
            <a:r>
              <a:rPr lang="en-US" sz="2000" dirty="0">
                <a:solidFill>
                  <a:schemeClr val="bg1"/>
                </a:solidFill>
              </a:rPr>
              <a:t>Hypotheses</a:t>
            </a:r>
          </a:p>
        </p:txBody>
      </p:sp>
      <p:sp>
        <p:nvSpPr>
          <p:cNvPr id="9" name="TextBox 8">
            <a:extLst>
              <a:ext uri="{FF2B5EF4-FFF2-40B4-BE49-F238E27FC236}">
                <a16:creationId xmlns:a16="http://schemas.microsoft.com/office/drawing/2014/main" id="{1E2AEF49-5035-4762-A0A9-1DEF369A24CA}"/>
              </a:ext>
            </a:extLst>
          </p:cNvPr>
          <p:cNvSpPr txBox="1"/>
          <p:nvPr/>
        </p:nvSpPr>
        <p:spPr>
          <a:xfrm>
            <a:off x="3384309" y="3341756"/>
            <a:ext cx="1465729" cy="369332"/>
          </a:xfrm>
          <a:prstGeom prst="rect">
            <a:avLst/>
          </a:prstGeom>
          <a:noFill/>
        </p:spPr>
        <p:txBody>
          <a:bodyPr wrap="square" rtlCol="0">
            <a:spAutoFit/>
          </a:bodyPr>
          <a:lstStyle/>
          <a:p>
            <a:pPr algn="ctr"/>
            <a:r>
              <a:rPr lang="en-US" dirty="0"/>
              <a:t>A Question</a:t>
            </a:r>
          </a:p>
        </p:txBody>
      </p:sp>
      <p:sp>
        <p:nvSpPr>
          <p:cNvPr id="13" name="Arrow: Up 12">
            <a:extLst>
              <a:ext uri="{FF2B5EF4-FFF2-40B4-BE49-F238E27FC236}">
                <a16:creationId xmlns:a16="http://schemas.microsoft.com/office/drawing/2014/main" id="{C1B583A0-4BB0-4217-8814-985C3A8FB0A9}"/>
              </a:ext>
            </a:extLst>
          </p:cNvPr>
          <p:cNvSpPr/>
          <p:nvPr/>
        </p:nvSpPr>
        <p:spPr>
          <a:xfrm rot="2653421">
            <a:off x="3569980" y="1718399"/>
            <a:ext cx="946835" cy="1451763"/>
          </a:xfrm>
          <a:prstGeom prst="upArrow">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a:extLst>
              <a:ext uri="{FF2B5EF4-FFF2-40B4-BE49-F238E27FC236}">
                <a16:creationId xmlns:a16="http://schemas.microsoft.com/office/drawing/2014/main" id="{A5FCE8DC-42E5-4530-9D97-41543061EE54}"/>
              </a:ext>
            </a:extLst>
          </p:cNvPr>
          <p:cNvSpPr txBox="1"/>
          <p:nvPr/>
        </p:nvSpPr>
        <p:spPr>
          <a:xfrm rot="18780206">
            <a:off x="2518026" y="2167159"/>
            <a:ext cx="2944905" cy="584775"/>
          </a:xfrm>
          <a:prstGeom prst="rect">
            <a:avLst/>
          </a:prstGeom>
          <a:noFill/>
        </p:spPr>
        <p:txBody>
          <a:bodyPr wrap="square" rtlCol="0">
            <a:spAutoFit/>
          </a:bodyPr>
          <a:lstStyle/>
          <a:p>
            <a:pPr algn="ctr"/>
            <a:r>
              <a:rPr lang="en-US" sz="1600" dirty="0"/>
              <a:t>Explanatory</a:t>
            </a:r>
          </a:p>
          <a:p>
            <a:pPr algn="ctr"/>
            <a:r>
              <a:rPr lang="en-US" sz="1600" dirty="0"/>
              <a:t>Hypotheses</a:t>
            </a:r>
          </a:p>
        </p:txBody>
      </p:sp>
      <p:sp>
        <p:nvSpPr>
          <p:cNvPr id="15" name="TextBox 14">
            <a:extLst>
              <a:ext uri="{FF2B5EF4-FFF2-40B4-BE49-F238E27FC236}">
                <a16:creationId xmlns:a16="http://schemas.microsoft.com/office/drawing/2014/main" id="{BC16FF3A-37F3-466D-9898-777C98DC5698}"/>
              </a:ext>
            </a:extLst>
          </p:cNvPr>
          <p:cNvSpPr txBox="1"/>
          <p:nvPr/>
        </p:nvSpPr>
        <p:spPr>
          <a:xfrm>
            <a:off x="2214369" y="1468332"/>
            <a:ext cx="2254625" cy="646331"/>
          </a:xfrm>
          <a:prstGeom prst="rect">
            <a:avLst/>
          </a:prstGeom>
          <a:noFill/>
        </p:spPr>
        <p:txBody>
          <a:bodyPr wrap="square" rtlCol="0">
            <a:spAutoFit/>
          </a:bodyPr>
          <a:lstStyle/>
          <a:p>
            <a:pPr algn="ctr"/>
            <a:r>
              <a:rPr lang="en-US" i="1" dirty="0">
                <a:solidFill>
                  <a:srgbClr val="0070C0"/>
                </a:solidFill>
              </a:rPr>
              <a:t>Abductive </a:t>
            </a:r>
          </a:p>
          <a:p>
            <a:pPr algn="ctr"/>
            <a:r>
              <a:rPr lang="en-US" i="1" dirty="0">
                <a:solidFill>
                  <a:srgbClr val="0070C0"/>
                </a:solidFill>
              </a:rPr>
              <a:t>Reasoning</a:t>
            </a:r>
          </a:p>
        </p:txBody>
      </p:sp>
      <p:sp>
        <p:nvSpPr>
          <p:cNvPr id="16" name="Arrow: Up 15">
            <a:extLst>
              <a:ext uri="{FF2B5EF4-FFF2-40B4-BE49-F238E27FC236}">
                <a16:creationId xmlns:a16="http://schemas.microsoft.com/office/drawing/2014/main" id="{6355CB5A-CBCA-4546-9213-E6D131A57FB0}"/>
              </a:ext>
            </a:extLst>
          </p:cNvPr>
          <p:cNvSpPr/>
          <p:nvPr/>
        </p:nvSpPr>
        <p:spPr>
          <a:xfrm rot="8538636">
            <a:off x="7582020" y="2162063"/>
            <a:ext cx="946835" cy="2127610"/>
          </a:xfrm>
          <a:prstGeom prst="upArrow">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Box 16">
            <a:extLst>
              <a:ext uri="{FF2B5EF4-FFF2-40B4-BE49-F238E27FC236}">
                <a16:creationId xmlns:a16="http://schemas.microsoft.com/office/drawing/2014/main" id="{0DAE0771-B9F5-4346-843D-52066EFB73B2}"/>
              </a:ext>
            </a:extLst>
          </p:cNvPr>
          <p:cNvSpPr txBox="1"/>
          <p:nvPr/>
        </p:nvSpPr>
        <p:spPr>
          <a:xfrm>
            <a:off x="5900778" y="2848586"/>
            <a:ext cx="2254625" cy="646331"/>
          </a:xfrm>
          <a:prstGeom prst="rect">
            <a:avLst/>
          </a:prstGeom>
          <a:noFill/>
        </p:spPr>
        <p:txBody>
          <a:bodyPr wrap="square" rtlCol="0">
            <a:spAutoFit/>
          </a:bodyPr>
          <a:lstStyle/>
          <a:p>
            <a:pPr algn="ctr"/>
            <a:r>
              <a:rPr lang="en-US" i="1" dirty="0">
                <a:solidFill>
                  <a:srgbClr val="0070C0"/>
                </a:solidFill>
              </a:rPr>
              <a:t>Deductive </a:t>
            </a:r>
          </a:p>
          <a:p>
            <a:pPr algn="ctr"/>
            <a:r>
              <a:rPr lang="en-US" i="1" dirty="0">
                <a:solidFill>
                  <a:srgbClr val="0070C0"/>
                </a:solidFill>
              </a:rPr>
              <a:t>Reasoning</a:t>
            </a:r>
          </a:p>
        </p:txBody>
      </p:sp>
      <p:sp>
        <p:nvSpPr>
          <p:cNvPr id="18" name="TextBox 17">
            <a:extLst>
              <a:ext uri="{FF2B5EF4-FFF2-40B4-BE49-F238E27FC236}">
                <a16:creationId xmlns:a16="http://schemas.microsoft.com/office/drawing/2014/main" id="{E6E7264E-8336-492B-99EB-65222B3D1C91}"/>
              </a:ext>
            </a:extLst>
          </p:cNvPr>
          <p:cNvSpPr txBox="1"/>
          <p:nvPr/>
        </p:nvSpPr>
        <p:spPr>
          <a:xfrm>
            <a:off x="572646" y="-2573"/>
            <a:ext cx="11411712" cy="954107"/>
          </a:xfrm>
          <a:prstGeom prst="rect">
            <a:avLst/>
          </a:prstGeom>
          <a:noFill/>
        </p:spPr>
        <p:txBody>
          <a:bodyPr wrap="square" rtlCol="0">
            <a:spAutoFit/>
          </a:bodyPr>
          <a:lstStyle/>
          <a:p>
            <a:pPr algn="ctr"/>
            <a:r>
              <a:rPr lang="en-US" sz="2800" dirty="0"/>
              <a:t>Peirce’s Trichotomy of the Scientific Method </a:t>
            </a:r>
          </a:p>
          <a:p>
            <a:pPr algn="ctr"/>
            <a:r>
              <a:rPr lang="en-US" sz="2800" dirty="0"/>
              <a:t>As Self Correcting Cycles Leading to the “Truth” </a:t>
            </a:r>
          </a:p>
        </p:txBody>
      </p:sp>
      <p:sp>
        <p:nvSpPr>
          <p:cNvPr id="19" name="TextBox 18">
            <a:extLst>
              <a:ext uri="{FF2B5EF4-FFF2-40B4-BE49-F238E27FC236}">
                <a16:creationId xmlns:a16="http://schemas.microsoft.com/office/drawing/2014/main" id="{4944BAFE-92FC-4620-BE07-104E7E34BD6F}"/>
              </a:ext>
            </a:extLst>
          </p:cNvPr>
          <p:cNvSpPr txBox="1"/>
          <p:nvPr/>
        </p:nvSpPr>
        <p:spPr>
          <a:xfrm rot="3175636">
            <a:off x="6470333" y="2771893"/>
            <a:ext cx="2944905" cy="584775"/>
          </a:xfrm>
          <a:prstGeom prst="rect">
            <a:avLst/>
          </a:prstGeom>
          <a:noFill/>
        </p:spPr>
        <p:txBody>
          <a:bodyPr wrap="square" rtlCol="0">
            <a:spAutoFit/>
          </a:bodyPr>
          <a:lstStyle/>
          <a:p>
            <a:pPr algn="ctr"/>
            <a:r>
              <a:rPr lang="en-US" sz="1600" dirty="0"/>
              <a:t>What Must </a:t>
            </a:r>
          </a:p>
          <a:p>
            <a:pPr algn="ctr"/>
            <a:r>
              <a:rPr lang="en-US" sz="1600" dirty="0"/>
              <a:t>Happen If True?</a:t>
            </a:r>
          </a:p>
        </p:txBody>
      </p:sp>
      <p:sp>
        <p:nvSpPr>
          <p:cNvPr id="20" name="TextBox 19">
            <a:extLst>
              <a:ext uri="{FF2B5EF4-FFF2-40B4-BE49-F238E27FC236}">
                <a16:creationId xmlns:a16="http://schemas.microsoft.com/office/drawing/2014/main" id="{6C85D4FE-48C3-4588-84B3-62A5808BC84A}"/>
              </a:ext>
            </a:extLst>
          </p:cNvPr>
          <p:cNvSpPr txBox="1"/>
          <p:nvPr/>
        </p:nvSpPr>
        <p:spPr>
          <a:xfrm>
            <a:off x="8912510" y="1903179"/>
            <a:ext cx="3199423" cy="2585323"/>
          </a:xfrm>
          <a:prstGeom prst="rect">
            <a:avLst/>
          </a:prstGeom>
          <a:noFill/>
        </p:spPr>
        <p:txBody>
          <a:bodyPr wrap="square" rtlCol="0">
            <a:spAutoFit/>
          </a:bodyPr>
          <a:lstStyle/>
          <a:p>
            <a:r>
              <a:rPr lang="en-US" dirty="0"/>
              <a:t>What are Testable Conclusions About Other Phenomenon That Must Be Reached For Each Hypothesis if True?</a:t>
            </a:r>
          </a:p>
          <a:p>
            <a:endParaRPr lang="en-US" dirty="0"/>
          </a:p>
          <a:p>
            <a:r>
              <a:rPr lang="en-US" dirty="0"/>
              <a:t>Controlled Experiments Based Upon Samples From a Population</a:t>
            </a:r>
          </a:p>
          <a:p>
            <a:endParaRPr lang="en-US" dirty="0"/>
          </a:p>
        </p:txBody>
      </p:sp>
      <p:sp>
        <p:nvSpPr>
          <p:cNvPr id="22" name="TextBox 21">
            <a:extLst>
              <a:ext uri="{FF2B5EF4-FFF2-40B4-BE49-F238E27FC236}">
                <a16:creationId xmlns:a16="http://schemas.microsoft.com/office/drawing/2014/main" id="{11F88B77-AC17-4BCB-9F4D-796D9C785E79}"/>
              </a:ext>
            </a:extLst>
          </p:cNvPr>
          <p:cNvSpPr txBox="1"/>
          <p:nvPr/>
        </p:nvSpPr>
        <p:spPr>
          <a:xfrm>
            <a:off x="7800648" y="4555858"/>
            <a:ext cx="3636802" cy="954107"/>
          </a:xfrm>
          <a:prstGeom prst="rect">
            <a:avLst/>
          </a:prstGeom>
          <a:noFill/>
        </p:spPr>
        <p:txBody>
          <a:bodyPr wrap="square" rtlCol="0">
            <a:spAutoFit/>
          </a:bodyPr>
          <a:lstStyle/>
          <a:p>
            <a:pPr algn="ctr"/>
            <a:r>
              <a:rPr lang="en-US" sz="2000" dirty="0">
                <a:solidFill>
                  <a:schemeClr val="bg1"/>
                </a:solidFill>
              </a:rPr>
              <a:t>Elimination </a:t>
            </a:r>
          </a:p>
          <a:p>
            <a:pPr algn="ctr"/>
            <a:r>
              <a:rPr lang="en-US" sz="2000" dirty="0">
                <a:solidFill>
                  <a:schemeClr val="bg1"/>
                </a:solidFill>
              </a:rPr>
              <a:t>of False Hypotheses</a:t>
            </a:r>
          </a:p>
          <a:p>
            <a:pPr algn="ctr"/>
            <a:r>
              <a:rPr lang="en-US" sz="1600" i="1" dirty="0">
                <a:solidFill>
                  <a:schemeClr val="bg1"/>
                </a:solidFill>
              </a:rPr>
              <a:t>(retroduction)</a:t>
            </a:r>
          </a:p>
        </p:txBody>
      </p:sp>
      <p:sp>
        <p:nvSpPr>
          <p:cNvPr id="67" name="TextBox 66">
            <a:extLst>
              <a:ext uri="{FF2B5EF4-FFF2-40B4-BE49-F238E27FC236}">
                <a16:creationId xmlns:a16="http://schemas.microsoft.com/office/drawing/2014/main" id="{580721A0-E439-4CA7-B123-2C54EA86B979}"/>
              </a:ext>
            </a:extLst>
          </p:cNvPr>
          <p:cNvSpPr txBox="1"/>
          <p:nvPr/>
        </p:nvSpPr>
        <p:spPr>
          <a:xfrm>
            <a:off x="4074305" y="4662067"/>
            <a:ext cx="2366881" cy="646331"/>
          </a:xfrm>
          <a:prstGeom prst="rect">
            <a:avLst/>
          </a:prstGeom>
          <a:noFill/>
        </p:spPr>
        <p:txBody>
          <a:bodyPr wrap="square" rtlCol="0">
            <a:spAutoFit/>
          </a:bodyPr>
          <a:lstStyle/>
          <a:p>
            <a:pPr algn="ctr"/>
            <a:r>
              <a:rPr lang="en-US" dirty="0">
                <a:solidFill>
                  <a:schemeClr val="bg1"/>
                </a:solidFill>
              </a:rPr>
              <a:t>Sufficient  Accuracy Reached to Take Action</a:t>
            </a:r>
          </a:p>
        </p:txBody>
      </p:sp>
      <p:sp>
        <p:nvSpPr>
          <p:cNvPr id="72" name="TextBox 71">
            <a:extLst>
              <a:ext uri="{FF2B5EF4-FFF2-40B4-BE49-F238E27FC236}">
                <a16:creationId xmlns:a16="http://schemas.microsoft.com/office/drawing/2014/main" id="{B935D535-582C-49B6-8FE4-5C33613CE95F}"/>
              </a:ext>
            </a:extLst>
          </p:cNvPr>
          <p:cNvSpPr txBox="1"/>
          <p:nvPr/>
        </p:nvSpPr>
        <p:spPr>
          <a:xfrm>
            <a:off x="5362412" y="5697186"/>
            <a:ext cx="2254625" cy="646331"/>
          </a:xfrm>
          <a:prstGeom prst="rect">
            <a:avLst/>
          </a:prstGeom>
          <a:noFill/>
        </p:spPr>
        <p:txBody>
          <a:bodyPr wrap="square" rtlCol="0">
            <a:spAutoFit/>
          </a:bodyPr>
          <a:lstStyle/>
          <a:p>
            <a:pPr algn="ctr"/>
            <a:r>
              <a:rPr lang="en-US" i="1" dirty="0">
                <a:solidFill>
                  <a:srgbClr val="0070C0"/>
                </a:solidFill>
              </a:rPr>
              <a:t>Inductive </a:t>
            </a:r>
          </a:p>
          <a:p>
            <a:pPr algn="ctr"/>
            <a:r>
              <a:rPr lang="en-US" i="1" dirty="0">
                <a:solidFill>
                  <a:srgbClr val="0070C0"/>
                </a:solidFill>
              </a:rPr>
              <a:t>Reasoning</a:t>
            </a:r>
          </a:p>
        </p:txBody>
      </p:sp>
      <p:sp>
        <p:nvSpPr>
          <p:cNvPr id="73" name="TextBox 72">
            <a:extLst>
              <a:ext uri="{FF2B5EF4-FFF2-40B4-BE49-F238E27FC236}">
                <a16:creationId xmlns:a16="http://schemas.microsoft.com/office/drawing/2014/main" id="{4FC1A416-B474-4DD7-9D9A-6C18824F9C55}"/>
              </a:ext>
            </a:extLst>
          </p:cNvPr>
          <p:cNvSpPr txBox="1"/>
          <p:nvPr/>
        </p:nvSpPr>
        <p:spPr>
          <a:xfrm>
            <a:off x="3087220" y="6100988"/>
            <a:ext cx="2191948" cy="584775"/>
          </a:xfrm>
          <a:prstGeom prst="rect">
            <a:avLst/>
          </a:prstGeom>
          <a:noFill/>
        </p:spPr>
        <p:txBody>
          <a:bodyPr wrap="square" rtlCol="0">
            <a:spAutoFit/>
          </a:bodyPr>
          <a:lstStyle/>
          <a:p>
            <a:r>
              <a:rPr lang="en-US" sz="1600" i="1" dirty="0"/>
              <a:t>Economics Plays a Role in Sufficiency Decision.</a:t>
            </a:r>
          </a:p>
        </p:txBody>
      </p:sp>
      <p:cxnSp>
        <p:nvCxnSpPr>
          <p:cNvPr id="75" name="Straight Arrow Connector 74">
            <a:extLst>
              <a:ext uri="{FF2B5EF4-FFF2-40B4-BE49-F238E27FC236}">
                <a16:creationId xmlns:a16="http://schemas.microsoft.com/office/drawing/2014/main" id="{07BD4346-2116-4FFA-8C15-B821C4EF0399}"/>
              </a:ext>
            </a:extLst>
          </p:cNvPr>
          <p:cNvCxnSpPr>
            <a:cxnSpLocks/>
          </p:cNvCxnSpPr>
          <p:nvPr/>
        </p:nvCxnSpPr>
        <p:spPr>
          <a:xfrm flipV="1">
            <a:off x="3720866" y="5815383"/>
            <a:ext cx="304168" cy="28560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8D3DB10C-6874-429A-9EB5-D0BDA6BFD7B0}"/>
              </a:ext>
            </a:extLst>
          </p:cNvPr>
          <p:cNvSpPr txBox="1"/>
          <p:nvPr/>
        </p:nvSpPr>
        <p:spPr>
          <a:xfrm>
            <a:off x="3330853" y="3062153"/>
            <a:ext cx="2147270" cy="369332"/>
          </a:xfrm>
          <a:prstGeom prst="rect">
            <a:avLst/>
          </a:prstGeom>
          <a:noFill/>
        </p:spPr>
        <p:txBody>
          <a:bodyPr wrap="square" rtlCol="0">
            <a:spAutoFit/>
          </a:bodyPr>
          <a:lstStyle/>
          <a:p>
            <a:r>
              <a:rPr lang="en-US" b="1" dirty="0">
                <a:solidFill>
                  <a:srgbClr val="00B050"/>
                </a:solidFill>
              </a:rPr>
              <a:t>Begin Research</a:t>
            </a:r>
          </a:p>
        </p:txBody>
      </p:sp>
      <p:sp>
        <p:nvSpPr>
          <p:cNvPr id="48" name="Arrow: Up 47">
            <a:extLst>
              <a:ext uri="{FF2B5EF4-FFF2-40B4-BE49-F238E27FC236}">
                <a16:creationId xmlns:a16="http://schemas.microsoft.com/office/drawing/2014/main" id="{54CBEA6A-8242-4CE4-9ADF-607096B641F8}"/>
              </a:ext>
            </a:extLst>
          </p:cNvPr>
          <p:cNvSpPr/>
          <p:nvPr/>
        </p:nvSpPr>
        <p:spPr>
          <a:xfrm rot="16200000">
            <a:off x="6950543" y="4326705"/>
            <a:ext cx="946835" cy="1451763"/>
          </a:xfrm>
          <a:prstGeom prst="upArrow">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TextBox 54">
            <a:extLst>
              <a:ext uri="{FF2B5EF4-FFF2-40B4-BE49-F238E27FC236}">
                <a16:creationId xmlns:a16="http://schemas.microsoft.com/office/drawing/2014/main" id="{69BDDB9F-BC7F-4458-BF0F-38FAB07B335F}"/>
              </a:ext>
            </a:extLst>
          </p:cNvPr>
          <p:cNvSpPr txBox="1"/>
          <p:nvPr/>
        </p:nvSpPr>
        <p:spPr>
          <a:xfrm>
            <a:off x="6128978" y="4757904"/>
            <a:ext cx="2805953" cy="584775"/>
          </a:xfrm>
          <a:prstGeom prst="rect">
            <a:avLst/>
          </a:prstGeom>
          <a:noFill/>
        </p:spPr>
        <p:txBody>
          <a:bodyPr wrap="square" rtlCol="0">
            <a:spAutoFit/>
          </a:bodyPr>
          <a:lstStyle/>
          <a:p>
            <a:pPr algn="ctr"/>
            <a:r>
              <a:rPr lang="en-US" sz="1600" dirty="0"/>
              <a:t>Test Predictive </a:t>
            </a:r>
          </a:p>
          <a:p>
            <a:pPr algn="ctr"/>
            <a:r>
              <a:rPr lang="en-US" sz="1600" dirty="0"/>
              <a:t>Models</a:t>
            </a:r>
          </a:p>
        </p:txBody>
      </p:sp>
      <p:sp>
        <p:nvSpPr>
          <p:cNvPr id="49" name="TextBox 48">
            <a:extLst>
              <a:ext uri="{FF2B5EF4-FFF2-40B4-BE49-F238E27FC236}">
                <a16:creationId xmlns:a16="http://schemas.microsoft.com/office/drawing/2014/main" id="{E9128566-635D-4E22-8CA8-46353A0E4882}"/>
              </a:ext>
            </a:extLst>
          </p:cNvPr>
          <p:cNvSpPr txBox="1"/>
          <p:nvPr/>
        </p:nvSpPr>
        <p:spPr>
          <a:xfrm>
            <a:off x="6923736" y="5649659"/>
            <a:ext cx="1465729" cy="646331"/>
          </a:xfrm>
          <a:prstGeom prst="rect">
            <a:avLst/>
          </a:prstGeom>
          <a:noFill/>
        </p:spPr>
        <p:txBody>
          <a:bodyPr wrap="square" rtlCol="0">
            <a:spAutoFit/>
          </a:bodyPr>
          <a:lstStyle/>
          <a:p>
            <a:pPr algn="ctr"/>
            <a:r>
              <a:rPr lang="en-US" dirty="0"/>
              <a:t>Assess Accuracy</a:t>
            </a:r>
          </a:p>
        </p:txBody>
      </p:sp>
      <p:sp>
        <p:nvSpPr>
          <p:cNvPr id="50" name="Rectangle: Rounded Corners 49">
            <a:extLst>
              <a:ext uri="{FF2B5EF4-FFF2-40B4-BE49-F238E27FC236}">
                <a16:creationId xmlns:a16="http://schemas.microsoft.com/office/drawing/2014/main" id="{B07A1404-276E-463E-AF32-6CC39A8B190A}"/>
              </a:ext>
            </a:extLst>
          </p:cNvPr>
          <p:cNvSpPr/>
          <p:nvPr/>
        </p:nvSpPr>
        <p:spPr>
          <a:xfrm>
            <a:off x="316212" y="3225868"/>
            <a:ext cx="2920545" cy="1274441"/>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Arrow: Bent-Up 11">
            <a:extLst>
              <a:ext uri="{FF2B5EF4-FFF2-40B4-BE49-F238E27FC236}">
                <a16:creationId xmlns:a16="http://schemas.microsoft.com/office/drawing/2014/main" id="{7A153FEA-8ED1-47CB-B8C8-351935CC139B}"/>
              </a:ext>
            </a:extLst>
          </p:cNvPr>
          <p:cNvSpPr/>
          <p:nvPr/>
        </p:nvSpPr>
        <p:spPr>
          <a:xfrm flipH="1">
            <a:off x="1570939" y="4542549"/>
            <a:ext cx="2191949" cy="983455"/>
          </a:xfrm>
          <a:prstGeom prst="bentUpArrow">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 name="TextBox 70">
            <a:extLst>
              <a:ext uri="{FF2B5EF4-FFF2-40B4-BE49-F238E27FC236}">
                <a16:creationId xmlns:a16="http://schemas.microsoft.com/office/drawing/2014/main" id="{7AE223AE-7625-4688-A0C8-978DAA6794A8}"/>
              </a:ext>
            </a:extLst>
          </p:cNvPr>
          <p:cNvSpPr txBox="1"/>
          <p:nvPr/>
        </p:nvSpPr>
        <p:spPr>
          <a:xfrm>
            <a:off x="1724809" y="5205002"/>
            <a:ext cx="1939217" cy="369332"/>
          </a:xfrm>
          <a:prstGeom prst="rect">
            <a:avLst/>
          </a:prstGeom>
          <a:noFill/>
        </p:spPr>
        <p:txBody>
          <a:bodyPr wrap="square" rtlCol="0">
            <a:spAutoFit/>
          </a:bodyPr>
          <a:lstStyle/>
          <a:p>
            <a:pPr algn="ctr"/>
            <a:r>
              <a:rPr lang="en-US" dirty="0"/>
              <a:t>Execute Actions</a:t>
            </a:r>
          </a:p>
        </p:txBody>
      </p:sp>
      <p:sp>
        <p:nvSpPr>
          <p:cNvPr id="51" name="TextBox 50">
            <a:extLst>
              <a:ext uri="{FF2B5EF4-FFF2-40B4-BE49-F238E27FC236}">
                <a16:creationId xmlns:a16="http://schemas.microsoft.com/office/drawing/2014/main" id="{CE51CCC8-4C1B-4348-AA58-747E9030A4EC}"/>
              </a:ext>
            </a:extLst>
          </p:cNvPr>
          <p:cNvSpPr txBox="1"/>
          <p:nvPr/>
        </p:nvSpPr>
        <p:spPr>
          <a:xfrm>
            <a:off x="541368" y="3410244"/>
            <a:ext cx="2366881" cy="923330"/>
          </a:xfrm>
          <a:prstGeom prst="rect">
            <a:avLst/>
          </a:prstGeom>
          <a:noFill/>
        </p:spPr>
        <p:txBody>
          <a:bodyPr wrap="square" rtlCol="0">
            <a:spAutoFit/>
          </a:bodyPr>
          <a:lstStyle/>
          <a:p>
            <a:pPr algn="ctr"/>
            <a:r>
              <a:rPr lang="en-US" dirty="0">
                <a:solidFill>
                  <a:schemeClr val="bg1"/>
                </a:solidFill>
              </a:rPr>
              <a:t>Assess Results of Application and Adjust Hypotheses</a:t>
            </a:r>
          </a:p>
        </p:txBody>
      </p:sp>
      <p:grpSp>
        <p:nvGrpSpPr>
          <p:cNvPr id="26" name="Group 25">
            <a:extLst>
              <a:ext uri="{FF2B5EF4-FFF2-40B4-BE49-F238E27FC236}">
                <a16:creationId xmlns:a16="http://schemas.microsoft.com/office/drawing/2014/main" id="{E0D3247A-9C82-456B-BD4E-3DB8ED268BD0}"/>
              </a:ext>
            </a:extLst>
          </p:cNvPr>
          <p:cNvGrpSpPr/>
          <p:nvPr/>
        </p:nvGrpSpPr>
        <p:grpSpPr>
          <a:xfrm>
            <a:off x="308683" y="1858804"/>
            <a:ext cx="3301378" cy="1200329"/>
            <a:chOff x="172230" y="2033927"/>
            <a:chExt cx="3301378" cy="1200329"/>
          </a:xfrm>
        </p:grpSpPr>
        <p:sp>
          <p:nvSpPr>
            <p:cNvPr id="24" name="Arrow: Bent 23">
              <a:extLst>
                <a:ext uri="{FF2B5EF4-FFF2-40B4-BE49-F238E27FC236}">
                  <a16:creationId xmlns:a16="http://schemas.microsoft.com/office/drawing/2014/main" id="{AA32D6B8-9C53-4C24-94A8-DB75A7FBC909}"/>
                </a:ext>
              </a:extLst>
            </p:cNvPr>
            <p:cNvSpPr/>
            <p:nvPr/>
          </p:nvSpPr>
          <p:spPr>
            <a:xfrm>
              <a:off x="1618903" y="2340815"/>
              <a:ext cx="761742" cy="886705"/>
            </a:xfrm>
            <a:prstGeom prst="bentArrow">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2" name="TextBox 51">
              <a:extLst>
                <a:ext uri="{FF2B5EF4-FFF2-40B4-BE49-F238E27FC236}">
                  <a16:creationId xmlns:a16="http://schemas.microsoft.com/office/drawing/2014/main" id="{0D308085-6B94-498F-B8C4-105F80A3D24F}"/>
                </a:ext>
              </a:extLst>
            </p:cNvPr>
            <p:cNvSpPr txBox="1"/>
            <p:nvPr/>
          </p:nvSpPr>
          <p:spPr>
            <a:xfrm>
              <a:off x="172230" y="2033927"/>
              <a:ext cx="1465729" cy="1200329"/>
            </a:xfrm>
            <a:prstGeom prst="rect">
              <a:avLst/>
            </a:prstGeom>
            <a:noFill/>
          </p:spPr>
          <p:txBody>
            <a:bodyPr wrap="square" rtlCol="0">
              <a:spAutoFit/>
            </a:bodyPr>
            <a:lstStyle/>
            <a:p>
              <a:pPr algn="ctr"/>
              <a:r>
                <a:rPr lang="en-US" dirty="0">
                  <a:solidFill>
                    <a:srgbClr val="FF0000"/>
                  </a:solidFill>
                </a:rPr>
                <a:t>Begin Next Cycle with Convergence on “Truth”</a:t>
              </a:r>
            </a:p>
          </p:txBody>
        </p:sp>
        <p:sp>
          <p:nvSpPr>
            <p:cNvPr id="25" name="Arrow: Right 24">
              <a:extLst>
                <a:ext uri="{FF2B5EF4-FFF2-40B4-BE49-F238E27FC236}">
                  <a16:creationId xmlns:a16="http://schemas.microsoft.com/office/drawing/2014/main" id="{AD56446E-6931-42EC-B524-CA9B31F1A003}"/>
                </a:ext>
              </a:extLst>
            </p:cNvPr>
            <p:cNvSpPr/>
            <p:nvPr/>
          </p:nvSpPr>
          <p:spPr>
            <a:xfrm>
              <a:off x="2476349" y="2313069"/>
              <a:ext cx="868065" cy="474147"/>
            </a:xfrm>
            <a:prstGeom prst="rightArrow">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53" name="TextBox 52">
              <a:extLst>
                <a:ext uri="{FF2B5EF4-FFF2-40B4-BE49-F238E27FC236}">
                  <a16:creationId xmlns:a16="http://schemas.microsoft.com/office/drawing/2014/main" id="{1C900320-A2EE-4DBB-8110-DFEDDF8DFAA6}"/>
                </a:ext>
              </a:extLst>
            </p:cNvPr>
            <p:cNvSpPr txBox="1"/>
            <p:nvPr/>
          </p:nvSpPr>
          <p:spPr>
            <a:xfrm>
              <a:off x="2342889" y="2386676"/>
              <a:ext cx="1130719" cy="307777"/>
            </a:xfrm>
            <a:prstGeom prst="rect">
              <a:avLst/>
            </a:prstGeom>
            <a:noFill/>
          </p:spPr>
          <p:txBody>
            <a:bodyPr wrap="square" rtlCol="0">
              <a:spAutoFit/>
            </a:bodyPr>
            <a:lstStyle/>
            <a:p>
              <a:pPr algn="ctr"/>
              <a:r>
                <a:rPr lang="en-US" sz="1400" dirty="0"/>
                <a:t>Experience</a:t>
              </a:r>
            </a:p>
          </p:txBody>
        </p:sp>
      </p:grpSp>
      <p:sp>
        <p:nvSpPr>
          <p:cNvPr id="33" name="TextBox 32">
            <a:extLst>
              <a:ext uri="{FF2B5EF4-FFF2-40B4-BE49-F238E27FC236}">
                <a16:creationId xmlns:a16="http://schemas.microsoft.com/office/drawing/2014/main" id="{42D0D50D-B000-4206-A0B5-DA029F1ECAEA}"/>
              </a:ext>
            </a:extLst>
          </p:cNvPr>
          <p:cNvSpPr txBox="1"/>
          <p:nvPr/>
        </p:nvSpPr>
        <p:spPr>
          <a:xfrm>
            <a:off x="502469" y="5815383"/>
            <a:ext cx="2191948" cy="584775"/>
          </a:xfrm>
          <a:prstGeom prst="rect">
            <a:avLst/>
          </a:prstGeom>
          <a:noFill/>
        </p:spPr>
        <p:txBody>
          <a:bodyPr wrap="square" rtlCol="0">
            <a:spAutoFit/>
          </a:bodyPr>
          <a:lstStyle/>
          <a:p>
            <a:r>
              <a:rPr lang="en-US" sz="1600" i="1" dirty="0"/>
              <a:t>reflects imaginative interpretation of results.</a:t>
            </a:r>
          </a:p>
        </p:txBody>
      </p:sp>
      <p:cxnSp>
        <p:nvCxnSpPr>
          <p:cNvPr id="34" name="Straight Arrow Connector 33">
            <a:extLst>
              <a:ext uri="{FF2B5EF4-FFF2-40B4-BE49-F238E27FC236}">
                <a16:creationId xmlns:a16="http://schemas.microsoft.com/office/drawing/2014/main" id="{D53BBA08-67DC-4E72-9339-07B5DC1893DD}"/>
              </a:ext>
            </a:extLst>
          </p:cNvPr>
          <p:cNvCxnSpPr>
            <a:cxnSpLocks/>
          </p:cNvCxnSpPr>
          <p:nvPr/>
        </p:nvCxnSpPr>
        <p:spPr>
          <a:xfrm flipV="1">
            <a:off x="1073065" y="5431531"/>
            <a:ext cx="304168" cy="28560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62148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69177" y="158389"/>
            <a:ext cx="11914763" cy="6605967"/>
          </a:xfrm>
          <a:prstGeom prst="rect">
            <a:avLst/>
          </a:prstGeom>
        </p:spPr>
      </p:pic>
      <p:sp>
        <p:nvSpPr>
          <p:cNvPr id="3" name="TextBox 2"/>
          <p:cNvSpPr txBox="1"/>
          <p:nvPr/>
        </p:nvSpPr>
        <p:spPr>
          <a:xfrm>
            <a:off x="1897039" y="158389"/>
            <a:ext cx="9280477" cy="369332"/>
          </a:xfrm>
          <a:prstGeom prst="rect">
            <a:avLst/>
          </a:prstGeom>
          <a:noFill/>
        </p:spPr>
        <p:txBody>
          <a:bodyPr wrap="square" rtlCol="0">
            <a:spAutoFit/>
          </a:bodyPr>
          <a:lstStyle/>
          <a:p>
            <a:pPr algn="ctr"/>
            <a:r>
              <a:rPr lang="en-US" dirty="0"/>
              <a:t>The CRISP-DM Project Methodology</a:t>
            </a:r>
          </a:p>
        </p:txBody>
      </p:sp>
      <p:sp>
        <p:nvSpPr>
          <p:cNvPr id="4" name="Oval 3"/>
          <p:cNvSpPr/>
          <p:nvPr/>
        </p:nvSpPr>
        <p:spPr>
          <a:xfrm>
            <a:off x="6126558" y="1576815"/>
            <a:ext cx="1984917" cy="5122796"/>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E516A843-DB93-4DC8-B662-C72A86DDDCD9}"/>
              </a:ext>
            </a:extLst>
          </p:cNvPr>
          <p:cNvSpPr txBox="1"/>
          <p:nvPr/>
        </p:nvSpPr>
        <p:spPr>
          <a:xfrm>
            <a:off x="9712107" y="222148"/>
            <a:ext cx="2445745" cy="369332"/>
          </a:xfrm>
          <a:prstGeom prst="rect">
            <a:avLst/>
          </a:prstGeom>
          <a:noFill/>
        </p:spPr>
        <p:txBody>
          <a:bodyPr wrap="square" rtlCol="0">
            <a:spAutoFit/>
          </a:bodyPr>
          <a:lstStyle/>
          <a:p>
            <a:r>
              <a:rPr lang="en-US" dirty="0">
                <a:solidFill>
                  <a:srgbClr val="FF0000"/>
                </a:solidFill>
              </a:rPr>
              <a:t>Discussion Topic</a:t>
            </a:r>
          </a:p>
        </p:txBody>
      </p:sp>
    </p:spTree>
    <p:extLst>
      <p:ext uri="{BB962C8B-B14F-4D97-AF65-F5344CB8AC3E}">
        <p14:creationId xmlns:p14="http://schemas.microsoft.com/office/powerpoint/2010/main" val="1914104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AC8D119-12FF-4E32-A5A0-34780720000C}"/>
              </a:ext>
            </a:extLst>
          </p:cNvPr>
          <p:cNvPicPr>
            <a:picLocks noChangeAspect="1"/>
          </p:cNvPicPr>
          <p:nvPr/>
        </p:nvPicPr>
        <p:blipFill>
          <a:blip r:embed="rId2"/>
          <a:stretch>
            <a:fillRect/>
          </a:stretch>
        </p:blipFill>
        <p:spPr>
          <a:xfrm>
            <a:off x="0" y="225806"/>
            <a:ext cx="12192000" cy="6406387"/>
          </a:xfrm>
          <a:prstGeom prst="rect">
            <a:avLst/>
          </a:prstGeom>
        </p:spPr>
      </p:pic>
    </p:spTree>
    <p:extLst>
      <p:ext uri="{BB962C8B-B14F-4D97-AF65-F5344CB8AC3E}">
        <p14:creationId xmlns:p14="http://schemas.microsoft.com/office/powerpoint/2010/main" val="1641523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01BDED8-20E1-44F3-8BA7-DD1423230BCF}"/>
              </a:ext>
            </a:extLst>
          </p:cNvPr>
          <p:cNvPicPr>
            <a:picLocks noChangeAspect="1"/>
          </p:cNvPicPr>
          <p:nvPr/>
        </p:nvPicPr>
        <p:blipFill>
          <a:blip r:embed="rId2"/>
          <a:stretch>
            <a:fillRect/>
          </a:stretch>
        </p:blipFill>
        <p:spPr>
          <a:xfrm>
            <a:off x="1009650" y="38100"/>
            <a:ext cx="10172700" cy="6781800"/>
          </a:xfrm>
          <a:prstGeom prst="rect">
            <a:avLst/>
          </a:prstGeom>
        </p:spPr>
      </p:pic>
    </p:spTree>
    <p:extLst>
      <p:ext uri="{BB962C8B-B14F-4D97-AF65-F5344CB8AC3E}">
        <p14:creationId xmlns:p14="http://schemas.microsoft.com/office/powerpoint/2010/main" val="38457314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69177" y="158389"/>
            <a:ext cx="11914763" cy="6605967"/>
          </a:xfrm>
          <a:prstGeom prst="rect">
            <a:avLst/>
          </a:prstGeom>
        </p:spPr>
      </p:pic>
      <p:sp>
        <p:nvSpPr>
          <p:cNvPr id="3" name="TextBox 2"/>
          <p:cNvSpPr txBox="1"/>
          <p:nvPr/>
        </p:nvSpPr>
        <p:spPr>
          <a:xfrm>
            <a:off x="1897039" y="158389"/>
            <a:ext cx="9280477" cy="369332"/>
          </a:xfrm>
          <a:prstGeom prst="rect">
            <a:avLst/>
          </a:prstGeom>
          <a:noFill/>
        </p:spPr>
        <p:txBody>
          <a:bodyPr wrap="square" rtlCol="0">
            <a:spAutoFit/>
          </a:bodyPr>
          <a:lstStyle/>
          <a:p>
            <a:pPr algn="ctr"/>
            <a:r>
              <a:rPr lang="en-US" dirty="0"/>
              <a:t>The CRISP-DM Project Methodology</a:t>
            </a:r>
          </a:p>
        </p:txBody>
      </p:sp>
      <p:sp>
        <p:nvSpPr>
          <p:cNvPr id="4" name="Oval 3"/>
          <p:cNvSpPr/>
          <p:nvPr/>
        </p:nvSpPr>
        <p:spPr>
          <a:xfrm>
            <a:off x="9656956" y="1393902"/>
            <a:ext cx="1984917" cy="1884557"/>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E516A843-DB93-4DC8-B662-C72A86DDDCD9}"/>
              </a:ext>
            </a:extLst>
          </p:cNvPr>
          <p:cNvSpPr txBox="1"/>
          <p:nvPr/>
        </p:nvSpPr>
        <p:spPr>
          <a:xfrm>
            <a:off x="9712107" y="222148"/>
            <a:ext cx="2445745" cy="369332"/>
          </a:xfrm>
          <a:prstGeom prst="rect">
            <a:avLst/>
          </a:prstGeom>
          <a:noFill/>
        </p:spPr>
        <p:txBody>
          <a:bodyPr wrap="square" rtlCol="0">
            <a:spAutoFit/>
          </a:bodyPr>
          <a:lstStyle/>
          <a:p>
            <a:r>
              <a:rPr lang="en-US" dirty="0">
                <a:solidFill>
                  <a:srgbClr val="FF0000"/>
                </a:solidFill>
              </a:rPr>
              <a:t>Discussion Topic</a:t>
            </a:r>
          </a:p>
        </p:txBody>
      </p:sp>
      <p:sp>
        <p:nvSpPr>
          <p:cNvPr id="6" name="Oval 5">
            <a:extLst>
              <a:ext uri="{FF2B5EF4-FFF2-40B4-BE49-F238E27FC236}">
                <a16:creationId xmlns:a16="http://schemas.microsoft.com/office/drawing/2014/main" id="{FADA69F0-A8BD-4D5B-B0CB-90E11CC63744}"/>
              </a:ext>
            </a:extLst>
          </p:cNvPr>
          <p:cNvSpPr/>
          <p:nvPr/>
        </p:nvSpPr>
        <p:spPr>
          <a:xfrm>
            <a:off x="7839880" y="1457661"/>
            <a:ext cx="1984917" cy="1884557"/>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46158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67BBECF-2521-430F-96B5-CF9385C65FFB}"/>
              </a:ext>
            </a:extLst>
          </p:cNvPr>
          <p:cNvSpPr/>
          <p:nvPr/>
        </p:nvSpPr>
        <p:spPr>
          <a:xfrm>
            <a:off x="1844750" y="3547821"/>
            <a:ext cx="1765005" cy="78680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2E46D508-1AD1-4A26-9573-6D0BC2E67770}"/>
              </a:ext>
            </a:extLst>
          </p:cNvPr>
          <p:cNvSpPr txBox="1"/>
          <p:nvPr/>
        </p:nvSpPr>
        <p:spPr>
          <a:xfrm>
            <a:off x="2068033" y="3547821"/>
            <a:ext cx="1318437" cy="646331"/>
          </a:xfrm>
          <a:prstGeom prst="rect">
            <a:avLst/>
          </a:prstGeom>
          <a:noFill/>
        </p:spPr>
        <p:txBody>
          <a:bodyPr wrap="square" rtlCol="0">
            <a:spAutoFit/>
          </a:bodyPr>
          <a:lstStyle/>
          <a:p>
            <a:r>
              <a:rPr lang="en-US" dirty="0"/>
              <a:t>Machine Learning</a:t>
            </a:r>
          </a:p>
        </p:txBody>
      </p:sp>
      <p:sp>
        <p:nvSpPr>
          <p:cNvPr id="4" name="Rectangle 3">
            <a:extLst>
              <a:ext uri="{FF2B5EF4-FFF2-40B4-BE49-F238E27FC236}">
                <a16:creationId xmlns:a16="http://schemas.microsoft.com/office/drawing/2014/main" id="{B8B4E3A5-0BF4-4D82-A8D7-8A1498E61A95}"/>
              </a:ext>
            </a:extLst>
          </p:cNvPr>
          <p:cNvSpPr/>
          <p:nvPr/>
        </p:nvSpPr>
        <p:spPr>
          <a:xfrm>
            <a:off x="3033822" y="4681869"/>
            <a:ext cx="1765005" cy="78680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A5E588FA-DF24-4938-8F42-DB2DB98B9088}"/>
              </a:ext>
            </a:extLst>
          </p:cNvPr>
          <p:cNvSpPr txBox="1"/>
          <p:nvPr/>
        </p:nvSpPr>
        <p:spPr>
          <a:xfrm>
            <a:off x="3257105" y="4752107"/>
            <a:ext cx="1318437" cy="369332"/>
          </a:xfrm>
          <a:prstGeom prst="rect">
            <a:avLst/>
          </a:prstGeom>
          <a:noFill/>
        </p:spPr>
        <p:txBody>
          <a:bodyPr wrap="square" rtlCol="0">
            <a:spAutoFit/>
          </a:bodyPr>
          <a:lstStyle/>
          <a:p>
            <a:r>
              <a:rPr lang="en-US" dirty="0"/>
              <a:t>Tested</a:t>
            </a:r>
          </a:p>
        </p:txBody>
      </p:sp>
      <p:sp>
        <p:nvSpPr>
          <p:cNvPr id="6" name="Rectangle 5">
            <a:extLst>
              <a:ext uri="{FF2B5EF4-FFF2-40B4-BE49-F238E27FC236}">
                <a16:creationId xmlns:a16="http://schemas.microsoft.com/office/drawing/2014/main" id="{E1A79A06-EFB3-4E83-A3D0-3A59FC894B66}"/>
              </a:ext>
            </a:extLst>
          </p:cNvPr>
          <p:cNvSpPr/>
          <p:nvPr/>
        </p:nvSpPr>
        <p:spPr>
          <a:xfrm>
            <a:off x="5004390" y="5387163"/>
            <a:ext cx="1765005" cy="78680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328468B4-0BFB-4027-A13A-77FBF9994F94}"/>
              </a:ext>
            </a:extLst>
          </p:cNvPr>
          <p:cNvSpPr txBox="1"/>
          <p:nvPr/>
        </p:nvSpPr>
        <p:spPr>
          <a:xfrm>
            <a:off x="5015022" y="5481223"/>
            <a:ext cx="1759690" cy="646331"/>
          </a:xfrm>
          <a:prstGeom prst="rect">
            <a:avLst/>
          </a:prstGeom>
          <a:noFill/>
        </p:spPr>
        <p:txBody>
          <a:bodyPr wrap="square" rtlCol="0">
            <a:spAutoFit/>
          </a:bodyPr>
          <a:lstStyle/>
          <a:p>
            <a:pPr algn="ctr"/>
            <a:r>
              <a:rPr lang="en-US" dirty="0"/>
              <a:t>Code        (Typically C, C+)</a:t>
            </a:r>
          </a:p>
        </p:txBody>
      </p:sp>
      <p:sp>
        <p:nvSpPr>
          <p:cNvPr id="8" name="Rectangle 7">
            <a:extLst>
              <a:ext uri="{FF2B5EF4-FFF2-40B4-BE49-F238E27FC236}">
                <a16:creationId xmlns:a16="http://schemas.microsoft.com/office/drawing/2014/main" id="{D1D2AE86-277F-481F-9B6C-DDA62F311F03}"/>
              </a:ext>
            </a:extLst>
          </p:cNvPr>
          <p:cNvSpPr/>
          <p:nvPr/>
        </p:nvSpPr>
        <p:spPr>
          <a:xfrm>
            <a:off x="7251404" y="4288465"/>
            <a:ext cx="1765005" cy="78680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7174E503-9348-4091-8008-B9E492EF403A}"/>
              </a:ext>
            </a:extLst>
          </p:cNvPr>
          <p:cNvSpPr txBox="1"/>
          <p:nvPr/>
        </p:nvSpPr>
        <p:spPr>
          <a:xfrm>
            <a:off x="7697972" y="4497203"/>
            <a:ext cx="1318437" cy="369332"/>
          </a:xfrm>
          <a:prstGeom prst="rect">
            <a:avLst/>
          </a:prstGeom>
          <a:noFill/>
        </p:spPr>
        <p:txBody>
          <a:bodyPr wrap="square" rtlCol="0">
            <a:spAutoFit/>
          </a:bodyPr>
          <a:lstStyle/>
          <a:p>
            <a:r>
              <a:rPr lang="en-US" dirty="0"/>
              <a:t>Device</a:t>
            </a:r>
          </a:p>
        </p:txBody>
      </p:sp>
      <p:sp>
        <p:nvSpPr>
          <p:cNvPr id="10" name="Rectangle 9">
            <a:extLst>
              <a:ext uri="{FF2B5EF4-FFF2-40B4-BE49-F238E27FC236}">
                <a16:creationId xmlns:a16="http://schemas.microsoft.com/office/drawing/2014/main" id="{0650CC40-79F4-48C5-809F-3A1E53240A77}"/>
              </a:ext>
            </a:extLst>
          </p:cNvPr>
          <p:cNvSpPr/>
          <p:nvPr/>
        </p:nvSpPr>
        <p:spPr>
          <a:xfrm>
            <a:off x="8016949" y="2484475"/>
            <a:ext cx="1765005" cy="78680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0B5FF234-F2B2-4B47-9931-0DADD00C30CA}"/>
              </a:ext>
            </a:extLst>
          </p:cNvPr>
          <p:cNvSpPr txBox="1"/>
          <p:nvPr/>
        </p:nvSpPr>
        <p:spPr>
          <a:xfrm>
            <a:off x="8371368" y="2551903"/>
            <a:ext cx="1318437" cy="646331"/>
          </a:xfrm>
          <a:prstGeom prst="rect">
            <a:avLst/>
          </a:prstGeom>
          <a:noFill/>
        </p:spPr>
        <p:txBody>
          <a:bodyPr wrap="square" rtlCol="0">
            <a:spAutoFit/>
          </a:bodyPr>
          <a:lstStyle/>
          <a:p>
            <a:r>
              <a:rPr lang="en-US" dirty="0"/>
              <a:t>Unit Test and UAT</a:t>
            </a:r>
          </a:p>
        </p:txBody>
      </p:sp>
      <p:sp>
        <p:nvSpPr>
          <p:cNvPr id="12" name="Rectangle 11">
            <a:extLst>
              <a:ext uri="{FF2B5EF4-FFF2-40B4-BE49-F238E27FC236}">
                <a16:creationId xmlns:a16="http://schemas.microsoft.com/office/drawing/2014/main" id="{B5D084AC-7588-45CF-9462-B7C085B2CDA8}"/>
              </a:ext>
            </a:extLst>
          </p:cNvPr>
          <p:cNvSpPr/>
          <p:nvPr/>
        </p:nvSpPr>
        <p:spPr>
          <a:xfrm>
            <a:off x="8775404" y="1071079"/>
            <a:ext cx="1765005" cy="78680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F342FE60-1C47-484C-B9F5-3ED7A1D35D3F}"/>
              </a:ext>
            </a:extLst>
          </p:cNvPr>
          <p:cNvSpPr txBox="1"/>
          <p:nvPr/>
        </p:nvSpPr>
        <p:spPr>
          <a:xfrm>
            <a:off x="9122735" y="1233928"/>
            <a:ext cx="1318437" cy="369332"/>
          </a:xfrm>
          <a:prstGeom prst="rect">
            <a:avLst/>
          </a:prstGeom>
          <a:noFill/>
        </p:spPr>
        <p:txBody>
          <a:bodyPr wrap="square" rtlCol="0">
            <a:spAutoFit/>
          </a:bodyPr>
          <a:lstStyle/>
          <a:p>
            <a:r>
              <a:rPr lang="en-US" dirty="0"/>
              <a:t>Production</a:t>
            </a:r>
          </a:p>
        </p:txBody>
      </p:sp>
      <p:cxnSp>
        <p:nvCxnSpPr>
          <p:cNvPr id="15" name="Straight Arrow Connector 14">
            <a:extLst>
              <a:ext uri="{FF2B5EF4-FFF2-40B4-BE49-F238E27FC236}">
                <a16:creationId xmlns:a16="http://schemas.microsoft.com/office/drawing/2014/main" id="{5F21DE16-0501-40FA-9B2C-89C7F89ADFB1}"/>
              </a:ext>
            </a:extLst>
          </p:cNvPr>
          <p:cNvCxnSpPr>
            <a:cxnSpLocks/>
            <a:stCxn id="2" idx="2"/>
          </p:cNvCxnSpPr>
          <p:nvPr/>
        </p:nvCxnSpPr>
        <p:spPr>
          <a:xfrm>
            <a:off x="2727253" y="4334630"/>
            <a:ext cx="290621" cy="3472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8B058938-F09E-415B-8CB2-44661F6DA2D9}"/>
              </a:ext>
            </a:extLst>
          </p:cNvPr>
          <p:cNvCxnSpPr>
            <a:cxnSpLocks/>
          </p:cNvCxnSpPr>
          <p:nvPr/>
        </p:nvCxnSpPr>
        <p:spPr>
          <a:xfrm>
            <a:off x="4348717" y="5481223"/>
            <a:ext cx="439478" cy="2662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11279B7C-C929-49E1-9E44-F7931437D1B9}"/>
              </a:ext>
            </a:extLst>
          </p:cNvPr>
          <p:cNvSpPr/>
          <p:nvPr/>
        </p:nvSpPr>
        <p:spPr>
          <a:xfrm>
            <a:off x="558209" y="1025190"/>
            <a:ext cx="1765005" cy="78680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5B7D1C7D-644C-49D3-A0B2-4EF00E9B0898}"/>
              </a:ext>
            </a:extLst>
          </p:cNvPr>
          <p:cNvSpPr txBox="1"/>
          <p:nvPr/>
        </p:nvSpPr>
        <p:spPr>
          <a:xfrm>
            <a:off x="816935" y="1095152"/>
            <a:ext cx="1318437" cy="369332"/>
          </a:xfrm>
          <a:prstGeom prst="rect">
            <a:avLst/>
          </a:prstGeom>
          <a:noFill/>
        </p:spPr>
        <p:txBody>
          <a:bodyPr wrap="square" rtlCol="0">
            <a:spAutoFit/>
          </a:bodyPr>
          <a:lstStyle/>
          <a:p>
            <a:r>
              <a:rPr lang="en-US" dirty="0"/>
              <a:t>Objectives</a:t>
            </a:r>
          </a:p>
        </p:txBody>
      </p:sp>
      <p:cxnSp>
        <p:nvCxnSpPr>
          <p:cNvPr id="23" name="Straight Arrow Connector 22">
            <a:extLst>
              <a:ext uri="{FF2B5EF4-FFF2-40B4-BE49-F238E27FC236}">
                <a16:creationId xmlns:a16="http://schemas.microsoft.com/office/drawing/2014/main" id="{63E2FF08-9234-4CAA-85AD-08742CFF794A}"/>
              </a:ext>
            </a:extLst>
          </p:cNvPr>
          <p:cNvCxnSpPr>
            <a:cxnSpLocks/>
          </p:cNvCxnSpPr>
          <p:nvPr/>
        </p:nvCxnSpPr>
        <p:spPr>
          <a:xfrm>
            <a:off x="1222744" y="1811999"/>
            <a:ext cx="253408" cy="3427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9F9F3943-A2C6-4168-8360-CE91AE95D04D}"/>
              </a:ext>
            </a:extLst>
          </p:cNvPr>
          <p:cNvCxnSpPr/>
          <p:nvPr/>
        </p:nvCxnSpPr>
        <p:spPr>
          <a:xfrm flipV="1">
            <a:off x="6847367" y="5160334"/>
            <a:ext cx="956931" cy="6724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3F2F6AEA-8A03-4391-8772-B56BFC25F8CC}"/>
              </a:ext>
            </a:extLst>
          </p:cNvPr>
          <p:cNvCxnSpPr/>
          <p:nvPr/>
        </p:nvCxnSpPr>
        <p:spPr>
          <a:xfrm flipV="1">
            <a:off x="8371368" y="3429000"/>
            <a:ext cx="645041" cy="8594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620B0B52-A041-4DC0-9F0E-7F8EC99E161A}"/>
              </a:ext>
            </a:extLst>
          </p:cNvPr>
          <p:cNvCxnSpPr/>
          <p:nvPr/>
        </p:nvCxnSpPr>
        <p:spPr>
          <a:xfrm flipV="1">
            <a:off x="9335386" y="1950374"/>
            <a:ext cx="446568" cy="5341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AF836248-33FC-4497-90A0-6DDBD1B905AD}"/>
              </a:ext>
            </a:extLst>
          </p:cNvPr>
          <p:cNvSpPr txBox="1"/>
          <p:nvPr/>
        </p:nvSpPr>
        <p:spPr>
          <a:xfrm>
            <a:off x="2243468" y="202019"/>
            <a:ext cx="7414438" cy="523220"/>
          </a:xfrm>
          <a:prstGeom prst="rect">
            <a:avLst/>
          </a:prstGeom>
          <a:noFill/>
        </p:spPr>
        <p:txBody>
          <a:bodyPr wrap="square" rtlCol="0">
            <a:spAutoFit/>
          </a:bodyPr>
          <a:lstStyle/>
          <a:p>
            <a:r>
              <a:rPr lang="en-US" sz="2800" dirty="0"/>
              <a:t>The CRISP Life Cycle Is Actually Two Life Cycles</a:t>
            </a:r>
          </a:p>
        </p:txBody>
      </p:sp>
      <p:sp>
        <p:nvSpPr>
          <p:cNvPr id="35" name="Rectangle 34">
            <a:extLst>
              <a:ext uri="{FF2B5EF4-FFF2-40B4-BE49-F238E27FC236}">
                <a16:creationId xmlns:a16="http://schemas.microsoft.com/office/drawing/2014/main" id="{AD72D5C3-1FDC-4697-B0AB-89159E4EAD58}"/>
              </a:ext>
            </a:extLst>
          </p:cNvPr>
          <p:cNvSpPr/>
          <p:nvPr/>
        </p:nvSpPr>
        <p:spPr>
          <a:xfrm>
            <a:off x="1107558" y="2217424"/>
            <a:ext cx="1765005" cy="78680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9" name="Straight Arrow Connector 38">
            <a:extLst>
              <a:ext uri="{FF2B5EF4-FFF2-40B4-BE49-F238E27FC236}">
                <a16:creationId xmlns:a16="http://schemas.microsoft.com/office/drawing/2014/main" id="{BCFD23C1-91F2-4D2A-B108-02BCB24BBEB0}"/>
              </a:ext>
            </a:extLst>
          </p:cNvPr>
          <p:cNvCxnSpPr>
            <a:cxnSpLocks/>
          </p:cNvCxnSpPr>
          <p:nvPr/>
        </p:nvCxnSpPr>
        <p:spPr>
          <a:xfrm>
            <a:off x="1990060" y="3138792"/>
            <a:ext cx="253408" cy="3427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B3A92B95-61BD-4616-B696-8CA01EC4F428}"/>
              </a:ext>
            </a:extLst>
          </p:cNvPr>
          <p:cNvSpPr txBox="1"/>
          <p:nvPr/>
        </p:nvSpPr>
        <p:spPr>
          <a:xfrm>
            <a:off x="1330841" y="2167779"/>
            <a:ext cx="1318437" cy="923330"/>
          </a:xfrm>
          <a:prstGeom prst="rect">
            <a:avLst/>
          </a:prstGeom>
          <a:noFill/>
        </p:spPr>
        <p:txBody>
          <a:bodyPr wrap="square" rtlCol="0">
            <a:spAutoFit/>
          </a:bodyPr>
          <a:lstStyle/>
          <a:p>
            <a:r>
              <a:rPr lang="en-US" dirty="0"/>
              <a:t>Data and Process Mining</a:t>
            </a:r>
          </a:p>
        </p:txBody>
      </p:sp>
      <p:sp>
        <p:nvSpPr>
          <p:cNvPr id="41" name="TextBox 40">
            <a:extLst>
              <a:ext uri="{FF2B5EF4-FFF2-40B4-BE49-F238E27FC236}">
                <a16:creationId xmlns:a16="http://schemas.microsoft.com/office/drawing/2014/main" id="{19C68A95-1CC6-4CCA-989F-92B372AA96D0}"/>
              </a:ext>
            </a:extLst>
          </p:cNvPr>
          <p:cNvSpPr txBox="1"/>
          <p:nvPr/>
        </p:nvSpPr>
        <p:spPr>
          <a:xfrm>
            <a:off x="157715" y="3455488"/>
            <a:ext cx="1318437" cy="738664"/>
          </a:xfrm>
          <a:prstGeom prst="rect">
            <a:avLst/>
          </a:prstGeom>
          <a:noFill/>
        </p:spPr>
        <p:txBody>
          <a:bodyPr wrap="square" rtlCol="0">
            <a:spAutoFit/>
          </a:bodyPr>
          <a:lstStyle/>
          <a:p>
            <a:r>
              <a:rPr lang="en-US" sz="1400" dirty="0">
                <a:solidFill>
                  <a:schemeClr val="accent1"/>
                </a:solidFill>
              </a:rPr>
              <a:t>Data Discovery and Algorithm Development</a:t>
            </a:r>
          </a:p>
        </p:txBody>
      </p:sp>
      <p:sp>
        <p:nvSpPr>
          <p:cNvPr id="42" name="TextBox 41">
            <a:extLst>
              <a:ext uri="{FF2B5EF4-FFF2-40B4-BE49-F238E27FC236}">
                <a16:creationId xmlns:a16="http://schemas.microsoft.com/office/drawing/2014/main" id="{D46AEBE1-6822-444E-BDD3-C747892702F6}"/>
              </a:ext>
            </a:extLst>
          </p:cNvPr>
          <p:cNvSpPr txBox="1"/>
          <p:nvPr/>
        </p:nvSpPr>
        <p:spPr>
          <a:xfrm>
            <a:off x="9781954" y="3501654"/>
            <a:ext cx="1318437" cy="523220"/>
          </a:xfrm>
          <a:prstGeom prst="rect">
            <a:avLst/>
          </a:prstGeom>
          <a:noFill/>
        </p:spPr>
        <p:txBody>
          <a:bodyPr wrap="square" rtlCol="0">
            <a:spAutoFit/>
          </a:bodyPr>
          <a:lstStyle/>
          <a:p>
            <a:r>
              <a:rPr lang="en-US" sz="1400" dirty="0">
                <a:solidFill>
                  <a:schemeClr val="accent1"/>
                </a:solidFill>
              </a:rPr>
              <a:t>Solution Deployment</a:t>
            </a:r>
          </a:p>
        </p:txBody>
      </p:sp>
    </p:spTree>
    <p:extLst>
      <p:ext uri="{BB962C8B-B14F-4D97-AF65-F5344CB8AC3E}">
        <p14:creationId xmlns:p14="http://schemas.microsoft.com/office/powerpoint/2010/main" val="24627035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9B627BAA-97B4-4621-A43E-098BB40008A6}"/>
              </a:ext>
            </a:extLst>
          </p:cNvPr>
          <p:cNvPicPr>
            <a:picLocks noChangeAspect="1"/>
          </p:cNvPicPr>
          <p:nvPr/>
        </p:nvPicPr>
        <p:blipFill>
          <a:blip r:embed="rId2"/>
          <a:stretch>
            <a:fillRect/>
          </a:stretch>
        </p:blipFill>
        <p:spPr>
          <a:xfrm>
            <a:off x="1977271" y="1711632"/>
            <a:ext cx="4946238" cy="3936273"/>
          </a:xfrm>
          <a:prstGeom prst="rect">
            <a:avLst/>
          </a:prstGeom>
        </p:spPr>
      </p:pic>
      <p:sp>
        <p:nvSpPr>
          <p:cNvPr id="3" name="TextBox 2"/>
          <p:cNvSpPr txBox="1"/>
          <p:nvPr/>
        </p:nvSpPr>
        <p:spPr>
          <a:xfrm>
            <a:off x="1576463" y="111527"/>
            <a:ext cx="8617945" cy="523220"/>
          </a:xfrm>
          <a:prstGeom prst="rect">
            <a:avLst/>
          </a:prstGeom>
          <a:noFill/>
        </p:spPr>
        <p:txBody>
          <a:bodyPr wrap="square" rtlCol="0">
            <a:spAutoFit/>
          </a:bodyPr>
          <a:lstStyle/>
          <a:p>
            <a:pPr algn="ctr"/>
            <a:r>
              <a:rPr lang="en-US" sz="2800" dirty="0"/>
              <a:t>Deploying the Model to Production and Making Forecasts</a:t>
            </a:r>
          </a:p>
        </p:txBody>
      </p:sp>
      <p:sp>
        <p:nvSpPr>
          <p:cNvPr id="4" name="TextBox 3"/>
          <p:cNvSpPr txBox="1"/>
          <p:nvPr/>
        </p:nvSpPr>
        <p:spPr>
          <a:xfrm>
            <a:off x="0" y="736895"/>
            <a:ext cx="1930207" cy="923330"/>
          </a:xfrm>
          <a:prstGeom prst="rect">
            <a:avLst/>
          </a:prstGeom>
          <a:noFill/>
        </p:spPr>
        <p:txBody>
          <a:bodyPr wrap="square" rtlCol="0">
            <a:spAutoFit/>
          </a:bodyPr>
          <a:lstStyle/>
          <a:p>
            <a:r>
              <a:rPr lang="en-US" dirty="0"/>
              <a:t>Historical Data Set Used to Train, Test and Deploy</a:t>
            </a:r>
          </a:p>
        </p:txBody>
      </p:sp>
      <p:sp>
        <p:nvSpPr>
          <p:cNvPr id="5" name="Arrow: Down 4"/>
          <p:cNvSpPr/>
          <p:nvPr/>
        </p:nvSpPr>
        <p:spPr>
          <a:xfrm rot="18907106">
            <a:off x="1401019" y="1460697"/>
            <a:ext cx="381813" cy="94996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98292" y="5723205"/>
            <a:ext cx="3257203" cy="1200329"/>
          </a:xfrm>
          <a:prstGeom prst="rect">
            <a:avLst/>
          </a:prstGeom>
          <a:noFill/>
        </p:spPr>
        <p:txBody>
          <a:bodyPr wrap="square" rtlCol="0">
            <a:spAutoFit/>
          </a:bodyPr>
          <a:lstStyle/>
          <a:p>
            <a:r>
              <a:rPr lang="en-US" dirty="0"/>
              <a:t>Most Recent Production Data Set Used for Prediction and then appending dataset to tune the model.</a:t>
            </a:r>
          </a:p>
        </p:txBody>
      </p:sp>
      <p:sp>
        <p:nvSpPr>
          <p:cNvPr id="7" name="Arrow: Down 6"/>
          <p:cNvSpPr/>
          <p:nvPr/>
        </p:nvSpPr>
        <p:spPr>
          <a:xfrm rot="14378524">
            <a:off x="1407931" y="4894008"/>
            <a:ext cx="381813" cy="88277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7E2AA984-E410-4FBC-8F91-EEB679E6C24F}"/>
              </a:ext>
            </a:extLst>
          </p:cNvPr>
          <p:cNvSpPr txBox="1"/>
          <p:nvPr/>
        </p:nvSpPr>
        <p:spPr>
          <a:xfrm>
            <a:off x="6970627" y="1845604"/>
            <a:ext cx="980501" cy="369332"/>
          </a:xfrm>
          <a:prstGeom prst="rect">
            <a:avLst/>
          </a:prstGeom>
          <a:noFill/>
        </p:spPr>
        <p:txBody>
          <a:bodyPr wrap="square" rtlCol="0">
            <a:spAutoFit/>
          </a:bodyPr>
          <a:lstStyle/>
          <a:p>
            <a:r>
              <a:rPr lang="en-US" dirty="0"/>
              <a:t>Forecast</a:t>
            </a:r>
          </a:p>
        </p:txBody>
      </p:sp>
      <p:pic>
        <p:nvPicPr>
          <p:cNvPr id="11" name="Picture 10">
            <a:extLst>
              <a:ext uri="{FF2B5EF4-FFF2-40B4-BE49-F238E27FC236}">
                <a16:creationId xmlns:a16="http://schemas.microsoft.com/office/drawing/2014/main" id="{BACCE5E6-3B6F-4742-90A2-D317C0EC5791}"/>
              </a:ext>
            </a:extLst>
          </p:cNvPr>
          <p:cNvPicPr>
            <a:picLocks noChangeAspect="1"/>
          </p:cNvPicPr>
          <p:nvPr/>
        </p:nvPicPr>
        <p:blipFill>
          <a:blip r:embed="rId3"/>
          <a:stretch>
            <a:fillRect/>
          </a:stretch>
        </p:blipFill>
        <p:spPr>
          <a:xfrm>
            <a:off x="7083847" y="2677317"/>
            <a:ext cx="4766652" cy="3389164"/>
          </a:xfrm>
          <a:prstGeom prst="rect">
            <a:avLst/>
          </a:prstGeom>
        </p:spPr>
      </p:pic>
      <p:sp>
        <p:nvSpPr>
          <p:cNvPr id="12" name="Arrow: Curved Down 11">
            <a:extLst>
              <a:ext uri="{FF2B5EF4-FFF2-40B4-BE49-F238E27FC236}">
                <a16:creationId xmlns:a16="http://schemas.microsoft.com/office/drawing/2014/main" id="{26B99023-FE47-4ABF-A17F-BA842B49F342}"/>
              </a:ext>
            </a:extLst>
          </p:cNvPr>
          <p:cNvSpPr/>
          <p:nvPr/>
        </p:nvSpPr>
        <p:spPr>
          <a:xfrm>
            <a:off x="6601563" y="2307985"/>
            <a:ext cx="1396683" cy="369332"/>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6234022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216A2ED-F002-4A4A-8944-F1F0F185D8C0}"/>
              </a:ext>
            </a:extLst>
          </p:cNvPr>
          <p:cNvPicPr>
            <a:picLocks noChangeAspect="1"/>
          </p:cNvPicPr>
          <p:nvPr/>
        </p:nvPicPr>
        <p:blipFill>
          <a:blip r:embed="rId2"/>
          <a:stretch>
            <a:fillRect/>
          </a:stretch>
        </p:blipFill>
        <p:spPr>
          <a:xfrm>
            <a:off x="1357312" y="985837"/>
            <a:ext cx="9477375" cy="4886325"/>
          </a:xfrm>
          <a:prstGeom prst="rect">
            <a:avLst/>
          </a:prstGeom>
        </p:spPr>
      </p:pic>
      <p:sp>
        <p:nvSpPr>
          <p:cNvPr id="3" name="Rectangle 2">
            <a:extLst>
              <a:ext uri="{FF2B5EF4-FFF2-40B4-BE49-F238E27FC236}">
                <a16:creationId xmlns:a16="http://schemas.microsoft.com/office/drawing/2014/main" id="{43DDC144-3960-42E2-B339-0D8712113178}"/>
              </a:ext>
            </a:extLst>
          </p:cNvPr>
          <p:cNvSpPr/>
          <p:nvPr/>
        </p:nvSpPr>
        <p:spPr>
          <a:xfrm>
            <a:off x="1357312" y="203678"/>
            <a:ext cx="3185487" cy="369332"/>
          </a:xfrm>
          <a:prstGeom prst="rect">
            <a:avLst/>
          </a:prstGeom>
        </p:spPr>
        <p:txBody>
          <a:bodyPr wrap="none">
            <a:spAutoFit/>
          </a:bodyPr>
          <a:lstStyle/>
          <a:p>
            <a:r>
              <a:rPr lang="en-US" u="sng" dirty="0">
                <a:solidFill>
                  <a:srgbClr val="0563C1"/>
                </a:solidFill>
                <a:latin typeface="Verdana" panose="020B0604030504040204" pitchFamily="34" charset="0"/>
                <a:ea typeface="Calibri" panose="020F0502020204030204" pitchFamily="34" charset="0"/>
                <a:hlinkClick r:id="rId3"/>
              </a:rPr>
              <a:t>http://mds.elmhurst.edu/</a:t>
            </a:r>
            <a:endParaRPr lang="en-US" sz="2400" dirty="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1552714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A571792-AA2D-42FE-A4AC-E0B8ADFACD21}"/>
              </a:ext>
            </a:extLst>
          </p:cNvPr>
          <p:cNvPicPr>
            <a:picLocks noChangeAspect="1"/>
          </p:cNvPicPr>
          <p:nvPr/>
        </p:nvPicPr>
        <p:blipFill>
          <a:blip r:embed="rId2"/>
          <a:stretch>
            <a:fillRect/>
          </a:stretch>
        </p:blipFill>
        <p:spPr>
          <a:xfrm>
            <a:off x="2552700" y="709612"/>
            <a:ext cx="7086600" cy="5438775"/>
          </a:xfrm>
          <a:prstGeom prst="rect">
            <a:avLst/>
          </a:prstGeom>
        </p:spPr>
      </p:pic>
    </p:spTree>
    <p:extLst>
      <p:ext uri="{BB962C8B-B14F-4D97-AF65-F5344CB8AC3E}">
        <p14:creationId xmlns:p14="http://schemas.microsoft.com/office/powerpoint/2010/main" val="26834964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773252" y="0"/>
            <a:ext cx="8028248" cy="6858000"/>
          </a:xfrm>
          <a:prstGeom prst="rect">
            <a:avLst/>
          </a:prstGeom>
        </p:spPr>
      </p:pic>
      <p:sp>
        <p:nvSpPr>
          <p:cNvPr id="3" name="TextBox 2"/>
          <p:cNvSpPr txBox="1"/>
          <p:nvPr/>
        </p:nvSpPr>
        <p:spPr>
          <a:xfrm>
            <a:off x="401443" y="1349298"/>
            <a:ext cx="1271239" cy="1200329"/>
          </a:xfrm>
          <a:prstGeom prst="rect">
            <a:avLst/>
          </a:prstGeom>
          <a:noFill/>
        </p:spPr>
        <p:txBody>
          <a:bodyPr wrap="square" rtlCol="0">
            <a:spAutoFit/>
          </a:bodyPr>
          <a:lstStyle/>
          <a:p>
            <a:r>
              <a:rPr lang="en-US" dirty="0"/>
              <a:t>A Production Template in</a:t>
            </a:r>
          </a:p>
          <a:p>
            <a:r>
              <a:rPr lang="en-US" dirty="0"/>
              <a:t>Rapidminer </a:t>
            </a:r>
          </a:p>
        </p:txBody>
      </p:sp>
    </p:spTree>
    <p:extLst>
      <p:ext uri="{BB962C8B-B14F-4D97-AF65-F5344CB8AC3E}">
        <p14:creationId xmlns:p14="http://schemas.microsoft.com/office/powerpoint/2010/main" val="37581904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F2A36E1-FC3C-4C37-9599-7B192A4B6772}"/>
              </a:ext>
            </a:extLst>
          </p:cNvPr>
          <p:cNvPicPr>
            <a:picLocks noChangeAspect="1"/>
          </p:cNvPicPr>
          <p:nvPr/>
        </p:nvPicPr>
        <p:blipFill>
          <a:blip r:embed="rId2"/>
          <a:stretch>
            <a:fillRect/>
          </a:stretch>
        </p:blipFill>
        <p:spPr>
          <a:xfrm>
            <a:off x="0" y="109175"/>
            <a:ext cx="12192000" cy="6639649"/>
          </a:xfrm>
          <a:prstGeom prst="rect">
            <a:avLst/>
          </a:prstGeom>
        </p:spPr>
      </p:pic>
    </p:spTree>
    <p:extLst>
      <p:ext uri="{BB962C8B-B14F-4D97-AF65-F5344CB8AC3E}">
        <p14:creationId xmlns:p14="http://schemas.microsoft.com/office/powerpoint/2010/main" val="4599103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E15993-A636-4E33-9816-12C9EC01DA6B}"/>
              </a:ext>
            </a:extLst>
          </p:cNvPr>
          <p:cNvSpPr txBox="1"/>
          <p:nvPr/>
        </p:nvSpPr>
        <p:spPr>
          <a:xfrm>
            <a:off x="2018371" y="2274849"/>
            <a:ext cx="7672039" cy="646331"/>
          </a:xfrm>
          <a:prstGeom prst="rect">
            <a:avLst/>
          </a:prstGeom>
          <a:noFill/>
        </p:spPr>
        <p:txBody>
          <a:bodyPr wrap="square" rtlCol="0">
            <a:spAutoFit/>
          </a:bodyPr>
          <a:lstStyle/>
          <a:p>
            <a:pPr algn="ctr"/>
            <a:r>
              <a:rPr lang="en-US" sz="3600" dirty="0"/>
              <a:t>Text Analytics</a:t>
            </a:r>
          </a:p>
        </p:txBody>
      </p:sp>
    </p:spTree>
    <p:extLst>
      <p:ext uri="{BB962C8B-B14F-4D97-AF65-F5344CB8AC3E}">
        <p14:creationId xmlns:p14="http://schemas.microsoft.com/office/powerpoint/2010/main" val="42334905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275479" y="938085"/>
            <a:ext cx="10307076" cy="5438181"/>
          </a:xfrm>
          <a:prstGeom prst="rect">
            <a:avLst/>
          </a:prstGeom>
        </p:spPr>
      </p:pic>
      <p:sp>
        <p:nvSpPr>
          <p:cNvPr id="4" name="TextBox 3"/>
          <p:cNvSpPr txBox="1"/>
          <p:nvPr/>
        </p:nvSpPr>
        <p:spPr>
          <a:xfrm>
            <a:off x="1330291" y="414865"/>
            <a:ext cx="10408403" cy="523220"/>
          </a:xfrm>
          <a:prstGeom prst="rect">
            <a:avLst/>
          </a:prstGeom>
          <a:noFill/>
        </p:spPr>
        <p:txBody>
          <a:bodyPr wrap="square" rtlCol="0">
            <a:spAutoFit/>
          </a:bodyPr>
          <a:lstStyle/>
          <a:p>
            <a:pPr algn="ctr"/>
            <a:r>
              <a:rPr lang="en-US" sz="2800" dirty="0"/>
              <a:t>The Growth of Text (Unstructured) Data</a:t>
            </a:r>
          </a:p>
        </p:txBody>
      </p:sp>
    </p:spTree>
    <p:extLst>
      <p:ext uri="{BB962C8B-B14F-4D97-AF65-F5344CB8AC3E}">
        <p14:creationId xmlns:p14="http://schemas.microsoft.com/office/powerpoint/2010/main" val="31088846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280" y="1624601"/>
            <a:ext cx="12153871" cy="5146589"/>
          </a:xfrm>
          <a:prstGeom prst="rect">
            <a:avLst/>
          </a:prstGeom>
        </p:spPr>
      </p:pic>
      <p:sp>
        <p:nvSpPr>
          <p:cNvPr id="3" name="TextBox 2"/>
          <p:cNvSpPr txBox="1"/>
          <p:nvPr/>
        </p:nvSpPr>
        <p:spPr>
          <a:xfrm>
            <a:off x="1681591" y="183972"/>
            <a:ext cx="8663940" cy="830997"/>
          </a:xfrm>
          <a:prstGeom prst="rect">
            <a:avLst/>
          </a:prstGeom>
          <a:noFill/>
        </p:spPr>
        <p:txBody>
          <a:bodyPr wrap="square" rtlCol="0">
            <a:spAutoFit/>
          </a:bodyPr>
          <a:lstStyle/>
          <a:p>
            <a:pPr algn="ctr"/>
            <a:r>
              <a:rPr lang="en-US" sz="2400" dirty="0"/>
              <a:t>Text Can Be Useful In All Functional Areas of an Enterprise</a:t>
            </a:r>
          </a:p>
          <a:p>
            <a:pPr algn="ctr"/>
            <a:r>
              <a:rPr lang="en-US" sz="2400" dirty="0"/>
              <a:t>But Labels and Predictor Variables Are Not as Clear Cut</a:t>
            </a:r>
          </a:p>
        </p:txBody>
      </p:sp>
      <p:grpSp>
        <p:nvGrpSpPr>
          <p:cNvPr id="4" name="Group 3"/>
          <p:cNvGrpSpPr/>
          <p:nvPr/>
        </p:nvGrpSpPr>
        <p:grpSpPr>
          <a:xfrm>
            <a:off x="1308501" y="1170809"/>
            <a:ext cx="4287915" cy="1169551"/>
            <a:chOff x="1331650" y="1157318"/>
            <a:chExt cx="4287915" cy="1169551"/>
          </a:xfrm>
        </p:grpSpPr>
        <p:grpSp>
          <p:nvGrpSpPr>
            <p:cNvPr id="5" name="Group 4"/>
            <p:cNvGrpSpPr/>
            <p:nvPr/>
          </p:nvGrpSpPr>
          <p:grpSpPr>
            <a:xfrm>
              <a:off x="2272684" y="1603780"/>
              <a:ext cx="3346881" cy="651148"/>
              <a:chOff x="2272684" y="1603780"/>
              <a:chExt cx="3346881" cy="651148"/>
            </a:xfrm>
          </p:grpSpPr>
          <p:sp>
            <p:nvSpPr>
              <p:cNvPr id="7" name="Rectangle 6"/>
              <p:cNvSpPr/>
              <p:nvPr/>
            </p:nvSpPr>
            <p:spPr>
              <a:xfrm>
                <a:off x="2343704" y="1611111"/>
                <a:ext cx="1360193" cy="643817"/>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p:cNvSpPr txBox="1"/>
              <p:nvPr/>
            </p:nvSpPr>
            <p:spPr>
              <a:xfrm>
                <a:off x="2330388" y="1603780"/>
                <a:ext cx="1611298" cy="276999"/>
              </a:xfrm>
              <a:prstGeom prst="rect">
                <a:avLst/>
              </a:prstGeom>
              <a:noFill/>
            </p:spPr>
            <p:txBody>
              <a:bodyPr wrap="square" rtlCol="0">
                <a:spAutoFit/>
              </a:bodyPr>
              <a:lstStyle/>
              <a:p>
                <a:r>
                  <a:rPr lang="en-US" sz="1200" b="1" dirty="0"/>
                  <a:t>Operations Projects</a:t>
                </a:r>
              </a:p>
            </p:txBody>
          </p:sp>
          <p:sp>
            <p:nvSpPr>
              <p:cNvPr id="9" name="TextBox 8"/>
              <p:cNvSpPr txBox="1"/>
              <p:nvPr/>
            </p:nvSpPr>
            <p:spPr>
              <a:xfrm>
                <a:off x="2272684" y="1821738"/>
                <a:ext cx="1669002" cy="400110"/>
              </a:xfrm>
              <a:prstGeom prst="rect">
                <a:avLst/>
              </a:prstGeom>
              <a:noFill/>
            </p:spPr>
            <p:txBody>
              <a:bodyPr wrap="square" rtlCol="0">
                <a:spAutoFit/>
              </a:bodyPr>
              <a:lstStyle/>
              <a:p>
                <a:r>
                  <a:rPr lang="en-US" sz="1000" dirty="0"/>
                  <a:t>-Replacement</a:t>
                </a:r>
              </a:p>
              <a:p>
                <a:r>
                  <a:rPr lang="en-US" sz="1000" dirty="0"/>
                  <a:t>-Process Improvement</a:t>
                </a:r>
              </a:p>
            </p:txBody>
          </p:sp>
          <p:cxnSp>
            <p:nvCxnSpPr>
              <p:cNvPr id="10" name="Straight Arrow Connector 9"/>
              <p:cNvCxnSpPr/>
              <p:nvPr/>
            </p:nvCxnSpPr>
            <p:spPr>
              <a:xfrm flipV="1">
                <a:off x="3703897" y="1933020"/>
                <a:ext cx="1915668" cy="1281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6" name="TextBox 5"/>
            <p:cNvSpPr txBox="1"/>
            <p:nvPr/>
          </p:nvSpPr>
          <p:spPr>
            <a:xfrm>
              <a:off x="1331650" y="1157318"/>
              <a:ext cx="2024109" cy="1169551"/>
            </a:xfrm>
            <a:prstGeom prst="rect">
              <a:avLst/>
            </a:prstGeom>
            <a:noFill/>
          </p:spPr>
          <p:txBody>
            <a:bodyPr wrap="square" rtlCol="0">
              <a:spAutoFit/>
            </a:bodyPr>
            <a:lstStyle/>
            <a:p>
              <a:r>
                <a:rPr lang="en-US" sz="1000" dirty="0"/>
                <a:t> Project Performance Reporting:</a:t>
              </a:r>
            </a:p>
            <a:p>
              <a:pPr marL="171450" indent="-171450">
                <a:buFont typeface="Arial" panose="020B0604020202020204" pitchFamily="34" charset="0"/>
                <a:buChar char="•"/>
              </a:pPr>
              <a:r>
                <a:rPr lang="en-US" sz="1000" dirty="0"/>
                <a:t>Cost</a:t>
              </a:r>
            </a:p>
            <a:p>
              <a:pPr marL="171450" indent="-171450">
                <a:buFont typeface="Arial" panose="020B0604020202020204" pitchFamily="34" charset="0"/>
                <a:buChar char="•"/>
              </a:pPr>
              <a:r>
                <a:rPr lang="en-US" sz="1000" dirty="0"/>
                <a:t>Scope</a:t>
              </a:r>
            </a:p>
            <a:p>
              <a:pPr marL="171450" indent="-171450">
                <a:buFont typeface="Arial" panose="020B0604020202020204" pitchFamily="34" charset="0"/>
                <a:buChar char="•"/>
              </a:pPr>
              <a:r>
                <a:rPr lang="en-US" sz="1000" dirty="0"/>
                <a:t>Schedule</a:t>
              </a:r>
            </a:p>
            <a:p>
              <a:pPr marL="171450" indent="-171450">
                <a:buFont typeface="Arial" panose="020B0604020202020204" pitchFamily="34" charset="0"/>
                <a:buChar char="•"/>
              </a:pPr>
              <a:r>
                <a:rPr lang="en-US" sz="1000" dirty="0"/>
                <a:t>Quality</a:t>
              </a:r>
            </a:p>
            <a:p>
              <a:pPr marL="171450" indent="-171450">
                <a:buFont typeface="Arial" panose="020B0604020202020204" pitchFamily="34" charset="0"/>
                <a:buChar char="•"/>
              </a:pPr>
              <a:r>
                <a:rPr lang="en-US" sz="1000" dirty="0"/>
                <a:t>Resources</a:t>
              </a:r>
            </a:p>
            <a:p>
              <a:pPr marL="171450" indent="-171450">
                <a:buFont typeface="Arial" panose="020B0604020202020204" pitchFamily="34" charset="0"/>
                <a:buChar char="•"/>
              </a:pPr>
              <a:r>
                <a:rPr lang="en-US" sz="1000" dirty="0"/>
                <a:t>Risk</a:t>
              </a:r>
            </a:p>
          </p:txBody>
        </p:sp>
      </p:grpSp>
      <p:sp>
        <p:nvSpPr>
          <p:cNvPr id="11" name="Rectangle 10"/>
          <p:cNvSpPr/>
          <p:nvPr/>
        </p:nvSpPr>
        <p:spPr>
          <a:xfrm>
            <a:off x="8470777" y="1559542"/>
            <a:ext cx="1198486" cy="643817"/>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 name="Straight Arrow Connector 11"/>
          <p:cNvCxnSpPr/>
          <p:nvPr/>
        </p:nvCxnSpPr>
        <p:spPr>
          <a:xfrm flipH="1">
            <a:off x="6409678" y="1899207"/>
            <a:ext cx="206109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470777" y="1611111"/>
            <a:ext cx="1198486" cy="553998"/>
          </a:xfrm>
          <a:prstGeom prst="rect">
            <a:avLst/>
          </a:prstGeom>
          <a:noFill/>
        </p:spPr>
        <p:txBody>
          <a:bodyPr wrap="square" rtlCol="0">
            <a:spAutoFit/>
          </a:bodyPr>
          <a:lstStyle/>
          <a:p>
            <a:pPr algn="ctr"/>
            <a:r>
              <a:rPr lang="en-US" sz="1200" dirty="0"/>
              <a:t>IT Infrastructure &amp; Networks</a:t>
            </a:r>
            <a:r>
              <a:rPr lang="en-US" dirty="0"/>
              <a:t> </a:t>
            </a:r>
          </a:p>
        </p:txBody>
      </p:sp>
      <p:sp>
        <p:nvSpPr>
          <p:cNvPr id="14" name="TextBox 13"/>
          <p:cNvSpPr txBox="1"/>
          <p:nvPr/>
        </p:nvSpPr>
        <p:spPr>
          <a:xfrm>
            <a:off x="9758138" y="1170809"/>
            <a:ext cx="1669002" cy="1477328"/>
          </a:xfrm>
          <a:prstGeom prst="rect">
            <a:avLst/>
          </a:prstGeom>
          <a:noFill/>
        </p:spPr>
        <p:txBody>
          <a:bodyPr wrap="square" rtlCol="0">
            <a:spAutoFit/>
          </a:bodyPr>
          <a:lstStyle/>
          <a:p>
            <a:r>
              <a:rPr lang="en-US" sz="1000" dirty="0"/>
              <a:t>IT Performance Reporting:</a:t>
            </a:r>
          </a:p>
          <a:p>
            <a:pPr marL="171450" indent="-171450">
              <a:buFont typeface="Arial" panose="020B0604020202020204" pitchFamily="34" charset="0"/>
              <a:buChar char="•"/>
            </a:pPr>
            <a:r>
              <a:rPr lang="en-US" sz="1000" dirty="0"/>
              <a:t>Cost</a:t>
            </a:r>
          </a:p>
          <a:p>
            <a:pPr marL="171450" indent="-171450">
              <a:buFont typeface="Arial" panose="020B0604020202020204" pitchFamily="34" charset="0"/>
              <a:buChar char="•"/>
            </a:pPr>
            <a:r>
              <a:rPr lang="en-US" sz="1000" dirty="0"/>
              <a:t>Outages</a:t>
            </a:r>
          </a:p>
          <a:p>
            <a:pPr marL="171450" indent="-171450">
              <a:buFont typeface="Arial" panose="020B0604020202020204" pitchFamily="34" charset="0"/>
              <a:buChar char="•"/>
            </a:pPr>
            <a:r>
              <a:rPr lang="en-US" sz="1000" dirty="0"/>
              <a:t>System Performance</a:t>
            </a:r>
          </a:p>
          <a:p>
            <a:pPr marL="171450" indent="-171450">
              <a:buFont typeface="Arial" panose="020B0604020202020204" pitchFamily="34" charset="0"/>
              <a:buChar char="•"/>
            </a:pPr>
            <a:r>
              <a:rPr lang="en-US" sz="1000" dirty="0"/>
              <a:t>Incidents</a:t>
            </a:r>
          </a:p>
          <a:p>
            <a:pPr marL="171450" indent="-171450">
              <a:buFont typeface="Arial" panose="020B0604020202020204" pitchFamily="34" charset="0"/>
              <a:buChar char="•"/>
            </a:pPr>
            <a:r>
              <a:rPr lang="en-US" sz="1000" dirty="0"/>
              <a:t>Security</a:t>
            </a:r>
          </a:p>
          <a:p>
            <a:pPr marL="171450" indent="-171450">
              <a:buFont typeface="Arial" panose="020B0604020202020204" pitchFamily="34" charset="0"/>
              <a:buChar char="•"/>
            </a:pPr>
            <a:r>
              <a:rPr lang="en-US" sz="1000" dirty="0"/>
              <a:t>Audits</a:t>
            </a:r>
          </a:p>
          <a:p>
            <a:pPr marL="171450" indent="-171450">
              <a:buFont typeface="Arial" panose="020B0604020202020204" pitchFamily="34" charset="0"/>
              <a:buChar char="•"/>
            </a:pPr>
            <a:r>
              <a:rPr lang="en-US" sz="1000" dirty="0"/>
              <a:t>Projects</a:t>
            </a:r>
          </a:p>
          <a:p>
            <a:pPr marL="171450" indent="-171450">
              <a:buFont typeface="Arial" panose="020B0604020202020204" pitchFamily="34" charset="0"/>
              <a:buChar char="•"/>
            </a:pPr>
            <a:endParaRPr lang="en-US" sz="1000" dirty="0"/>
          </a:p>
        </p:txBody>
      </p:sp>
      <p:sp>
        <p:nvSpPr>
          <p:cNvPr id="15" name="TextBox 14"/>
          <p:cNvSpPr txBox="1"/>
          <p:nvPr/>
        </p:nvSpPr>
        <p:spPr>
          <a:xfrm>
            <a:off x="4060822" y="2484501"/>
            <a:ext cx="4409955" cy="369332"/>
          </a:xfrm>
          <a:prstGeom prst="rect">
            <a:avLst/>
          </a:prstGeom>
          <a:noFill/>
        </p:spPr>
        <p:txBody>
          <a:bodyPr wrap="square" rtlCol="0">
            <a:spAutoFit/>
          </a:bodyPr>
          <a:lstStyle/>
          <a:p>
            <a:r>
              <a:rPr lang="en-US" dirty="0"/>
              <a:t>Operations Performance Reporting</a:t>
            </a:r>
          </a:p>
        </p:txBody>
      </p:sp>
      <p:cxnSp>
        <p:nvCxnSpPr>
          <p:cNvPr id="16" name="Straight Arrow Connector 15"/>
          <p:cNvCxnSpPr/>
          <p:nvPr/>
        </p:nvCxnSpPr>
        <p:spPr>
          <a:xfrm flipV="1">
            <a:off x="6013561" y="2177464"/>
            <a:ext cx="0" cy="17635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A70038D8-A5F0-40E8-8051-22714F80ADF9}"/>
              </a:ext>
            </a:extLst>
          </p:cNvPr>
          <p:cNvSpPr txBox="1"/>
          <p:nvPr/>
        </p:nvSpPr>
        <p:spPr>
          <a:xfrm>
            <a:off x="7527851" y="5539563"/>
            <a:ext cx="3785191" cy="923330"/>
          </a:xfrm>
          <a:prstGeom prst="rect">
            <a:avLst/>
          </a:prstGeom>
          <a:noFill/>
        </p:spPr>
        <p:txBody>
          <a:bodyPr wrap="square" rtlCol="0">
            <a:spAutoFit/>
          </a:bodyPr>
          <a:lstStyle/>
          <a:p>
            <a:r>
              <a:rPr lang="en-US" dirty="0"/>
              <a:t>Our next case is a customer service example….Comcast consumer complaints. </a:t>
            </a:r>
          </a:p>
        </p:txBody>
      </p:sp>
    </p:spTree>
    <p:extLst>
      <p:ext uri="{BB962C8B-B14F-4D97-AF65-F5344CB8AC3E}">
        <p14:creationId xmlns:p14="http://schemas.microsoft.com/office/powerpoint/2010/main" val="19370115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B538765-A689-49DD-86A4-0ED69A71EFC4}"/>
              </a:ext>
            </a:extLst>
          </p:cNvPr>
          <p:cNvPicPr>
            <a:picLocks noChangeAspect="1"/>
          </p:cNvPicPr>
          <p:nvPr/>
        </p:nvPicPr>
        <p:blipFill>
          <a:blip r:embed="rId2"/>
          <a:stretch>
            <a:fillRect/>
          </a:stretch>
        </p:blipFill>
        <p:spPr>
          <a:xfrm>
            <a:off x="0" y="1332500"/>
            <a:ext cx="12192000" cy="4603546"/>
          </a:xfrm>
          <a:prstGeom prst="rect">
            <a:avLst/>
          </a:prstGeom>
        </p:spPr>
      </p:pic>
      <p:sp>
        <p:nvSpPr>
          <p:cNvPr id="3" name="TextBox 2">
            <a:extLst>
              <a:ext uri="{FF2B5EF4-FFF2-40B4-BE49-F238E27FC236}">
                <a16:creationId xmlns:a16="http://schemas.microsoft.com/office/drawing/2014/main" id="{C6555CF1-23C0-4CF2-9E7C-E54FA0A72FFF}"/>
              </a:ext>
            </a:extLst>
          </p:cNvPr>
          <p:cNvSpPr txBox="1"/>
          <p:nvPr/>
        </p:nvSpPr>
        <p:spPr>
          <a:xfrm>
            <a:off x="2836506" y="317241"/>
            <a:ext cx="8210939" cy="369332"/>
          </a:xfrm>
          <a:prstGeom prst="rect">
            <a:avLst/>
          </a:prstGeom>
          <a:noFill/>
        </p:spPr>
        <p:txBody>
          <a:bodyPr wrap="square" rtlCol="0">
            <a:spAutoFit/>
          </a:bodyPr>
          <a:lstStyle/>
          <a:p>
            <a:pPr algn="ctr"/>
            <a:r>
              <a:rPr lang="en-US" dirty="0"/>
              <a:t>Comcast Complaints Example</a:t>
            </a:r>
          </a:p>
        </p:txBody>
      </p:sp>
    </p:spTree>
    <p:extLst>
      <p:ext uri="{BB962C8B-B14F-4D97-AF65-F5344CB8AC3E}">
        <p14:creationId xmlns:p14="http://schemas.microsoft.com/office/powerpoint/2010/main" val="22453590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johna\AppData\Local\Temp\SNAGHTML68625c7f.PNG">
            <a:extLst>
              <a:ext uri="{FF2B5EF4-FFF2-40B4-BE49-F238E27FC236}">
                <a16:creationId xmlns:a16="http://schemas.microsoft.com/office/drawing/2014/main" id="{D6E79BD2-8D51-4E76-8B89-DA7518D5389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35050"/>
            <a:ext cx="12192000" cy="47879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FA09E2E3-8763-4B78-98B6-5131BF69B53F}"/>
              </a:ext>
            </a:extLst>
          </p:cNvPr>
          <p:cNvSpPr txBox="1"/>
          <p:nvPr/>
        </p:nvSpPr>
        <p:spPr>
          <a:xfrm>
            <a:off x="2192357" y="231354"/>
            <a:ext cx="7832992" cy="369332"/>
          </a:xfrm>
          <a:prstGeom prst="rect">
            <a:avLst/>
          </a:prstGeom>
          <a:noFill/>
        </p:spPr>
        <p:txBody>
          <a:bodyPr wrap="square" rtlCol="0">
            <a:spAutoFit/>
          </a:bodyPr>
          <a:lstStyle/>
          <a:p>
            <a:pPr algn="ctr"/>
            <a:r>
              <a:rPr lang="en-US" dirty="0"/>
              <a:t>Amazon Cell Phone Product Evaluations</a:t>
            </a:r>
          </a:p>
        </p:txBody>
      </p:sp>
    </p:spTree>
    <p:extLst>
      <p:ext uri="{BB962C8B-B14F-4D97-AF65-F5344CB8AC3E}">
        <p14:creationId xmlns:p14="http://schemas.microsoft.com/office/powerpoint/2010/main" val="17236825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735F561-9E33-4021-87D5-D77D0F6E3A4D}"/>
              </a:ext>
            </a:extLst>
          </p:cNvPr>
          <p:cNvPicPr>
            <a:picLocks noChangeAspect="1"/>
          </p:cNvPicPr>
          <p:nvPr/>
        </p:nvPicPr>
        <p:blipFill>
          <a:blip r:embed="rId2"/>
          <a:stretch>
            <a:fillRect/>
          </a:stretch>
        </p:blipFill>
        <p:spPr>
          <a:xfrm>
            <a:off x="0" y="1422866"/>
            <a:ext cx="12192000" cy="4805482"/>
          </a:xfrm>
          <a:prstGeom prst="rect">
            <a:avLst/>
          </a:prstGeom>
        </p:spPr>
      </p:pic>
      <p:sp>
        <p:nvSpPr>
          <p:cNvPr id="3" name="TextBox 2">
            <a:extLst>
              <a:ext uri="{FF2B5EF4-FFF2-40B4-BE49-F238E27FC236}">
                <a16:creationId xmlns:a16="http://schemas.microsoft.com/office/drawing/2014/main" id="{CD33BF29-B2DF-4B75-A87D-DDD6A8107434}"/>
              </a:ext>
            </a:extLst>
          </p:cNvPr>
          <p:cNvSpPr txBox="1"/>
          <p:nvPr/>
        </p:nvSpPr>
        <p:spPr>
          <a:xfrm>
            <a:off x="1770043" y="341523"/>
            <a:ext cx="8350786" cy="1077218"/>
          </a:xfrm>
          <a:prstGeom prst="rect">
            <a:avLst/>
          </a:prstGeom>
          <a:noFill/>
        </p:spPr>
        <p:txBody>
          <a:bodyPr wrap="square" rtlCol="0">
            <a:spAutoFit/>
          </a:bodyPr>
          <a:lstStyle/>
          <a:p>
            <a:pPr algn="ctr"/>
            <a:r>
              <a:rPr lang="en-US" sz="3200" dirty="0"/>
              <a:t>Emails—Example Enron</a:t>
            </a:r>
          </a:p>
          <a:p>
            <a:pPr algn="ctr"/>
            <a:r>
              <a:rPr lang="en-US" sz="3200" dirty="0"/>
              <a:t>Big Data—Too Big for Excel</a:t>
            </a:r>
          </a:p>
        </p:txBody>
      </p:sp>
    </p:spTree>
    <p:extLst>
      <p:ext uri="{BB962C8B-B14F-4D97-AF65-F5344CB8AC3E}">
        <p14:creationId xmlns:p14="http://schemas.microsoft.com/office/powerpoint/2010/main" val="36037918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6F05A52-23A5-4F1C-BB62-A13F8BB4D254}"/>
              </a:ext>
            </a:extLst>
          </p:cNvPr>
          <p:cNvPicPr>
            <a:picLocks noChangeAspect="1"/>
          </p:cNvPicPr>
          <p:nvPr/>
        </p:nvPicPr>
        <p:blipFill>
          <a:blip r:embed="rId2"/>
          <a:stretch>
            <a:fillRect/>
          </a:stretch>
        </p:blipFill>
        <p:spPr>
          <a:xfrm>
            <a:off x="3457575" y="876300"/>
            <a:ext cx="5276850" cy="5105400"/>
          </a:xfrm>
          <a:prstGeom prst="rect">
            <a:avLst/>
          </a:prstGeom>
        </p:spPr>
      </p:pic>
      <p:sp>
        <p:nvSpPr>
          <p:cNvPr id="3" name="TextBox 2">
            <a:extLst>
              <a:ext uri="{FF2B5EF4-FFF2-40B4-BE49-F238E27FC236}">
                <a16:creationId xmlns:a16="http://schemas.microsoft.com/office/drawing/2014/main" id="{14D7C629-9D8F-489D-959D-80D46D18A681}"/>
              </a:ext>
            </a:extLst>
          </p:cNvPr>
          <p:cNvSpPr txBox="1"/>
          <p:nvPr/>
        </p:nvSpPr>
        <p:spPr>
          <a:xfrm>
            <a:off x="418506" y="389939"/>
            <a:ext cx="3862873" cy="369332"/>
          </a:xfrm>
          <a:prstGeom prst="rect">
            <a:avLst/>
          </a:prstGeom>
          <a:noFill/>
        </p:spPr>
        <p:txBody>
          <a:bodyPr wrap="square" rtlCol="0">
            <a:spAutoFit/>
          </a:bodyPr>
          <a:lstStyle/>
          <a:p>
            <a:pPr algn="ctr"/>
            <a:r>
              <a:rPr lang="en-US" dirty="0"/>
              <a:t>Enron Sample </a:t>
            </a:r>
          </a:p>
        </p:txBody>
      </p:sp>
    </p:spTree>
    <p:extLst>
      <p:ext uri="{BB962C8B-B14F-4D97-AF65-F5344CB8AC3E}">
        <p14:creationId xmlns:p14="http://schemas.microsoft.com/office/powerpoint/2010/main" val="33753044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BADB882-A227-4B03-852F-692168CAB9CE}"/>
              </a:ext>
            </a:extLst>
          </p:cNvPr>
          <p:cNvPicPr>
            <a:picLocks noChangeAspect="1"/>
          </p:cNvPicPr>
          <p:nvPr/>
        </p:nvPicPr>
        <p:blipFill>
          <a:blip r:embed="rId2"/>
          <a:stretch>
            <a:fillRect/>
          </a:stretch>
        </p:blipFill>
        <p:spPr>
          <a:xfrm>
            <a:off x="838760" y="4461572"/>
            <a:ext cx="11250706" cy="1428520"/>
          </a:xfrm>
          <a:prstGeom prst="rect">
            <a:avLst/>
          </a:prstGeom>
        </p:spPr>
      </p:pic>
      <p:pic>
        <p:nvPicPr>
          <p:cNvPr id="3" name="Picture 2">
            <a:extLst>
              <a:ext uri="{FF2B5EF4-FFF2-40B4-BE49-F238E27FC236}">
                <a16:creationId xmlns:a16="http://schemas.microsoft.com/office/drawing/2014/main" id="{A64E0F14-BC51-4661-B1AC-5BEA2BF96696}"/>
              </a:ext>
            </a:extLst>
          </p:cNvPr>
          <p:cNvPicPr>
            <a:picLocks noChangeAspect="1"/>
          </p:cNvPicPr>
          <p:nvPr/>
        </p:nvPicPr>
        <p:blipFill>
          <a:blip r:embed="rId3"/>
          <a:stretch>
            <a:fillRect/>
          </a:stretch>
        </p:blipFill>
        <p:spPr>
          <a:xfrm>
            <a:off x="838760" y="261937"/>
            <a:ext cx="9734550" cy="3771900"/>
          </a:xfrm>
          <a:prstGeom prst="rect">
            <a:avLst/>
          </a:prstGeom>
        </p:spPr>
      </p:pic>
    </p:spTree>
    <p:extLst>
      <p:ext uri="{BB962C8B-B14F-4D97-AF65-F5344CB8AC3E}">
        <p14:creationId xmlns:p14="http://schemas.microsoft.com/office/powerpoint/2010/main" val="23562446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DFE4C2B-9D73-41BB-91D9-7460A529B5BD}"/>
              </a:ext>
            </a:extLst>
          </p:cNvPr>
          <p:cNvPicPr>
            <a:picLocks noChangeAspect="1"/>
          </p:cNvPicPr>
          <p:nvPr/>
        </p:nvPicPr>
        <p:blipFill>
          <a:blip r:embed="rId2"/>
          <a:stretch>
            <a:fillRect/>
          </a:stretch>
        </p:blipFill>
        <p:spPr>
          <a:xfrm rot="21418833">
            <a:off x="4115152" y="599518"/>
            <a:ext cx="4834688" cy="5658963"/>
          </a:xfrm>
          <a:prstGeom prst="rect">
            <a:avLst/>
          </a:prstGeom>
        </p:spPr>
      </p:pic>
      <p:sp>
        <p:nvSpPr>
          <p:cNvPr id="3" name="TextBox 2">
            <a:extLst>
              <a:ext uri="{FF2B5EF4-FFF2-40B4-BE49-F238E27FC236}">
                <a16:creationId xmlns:a16="http://schemas.microsoft.com/office/drawing/2014/main" id="{E2017E14-94D0-4185-8D70-829B59DF4425}"/>
              </a:ext>
            </a:extLst>
          </p:cNvPr>
          <p:cNvSpPr txBox="1"/>
          <p:nvPr/>
        </p:nvSpPr>
        <p:spPr>
          <a:xfrm>
            <a:off x="699247" y="2782668"/>
            <a:ext cx="2608729" cy="646331"/>
          </a:xfrm>
          <a:prstGeom prst="rect">
            <a:avLst/>
          </a:prstGeom>
          <a:noFill/>
        </p:spPr>
        <p:txBody>
          <a:bodyPr wrap="square" rtlCol="0">
            <a:spAutoFit/>
          </a:bodyPr>
          <a:lstStyle/>
          <a:p>
            <a:r>
              <a:rPr lang="en-US" dirty="0"/>
              <a:t>Concept linkages—A Neuroscience Perspective</a:t>
            </a:r>
          </a:p>
        </p:txBody>
      </p:sp>
    </p:spTree>
    <p:extLst>
      <p:ext uri="{BB962C8B-B14F-4D97-AF65-F5344CB8AC3E}">
        <p14:creationId xmlns:p14="http://schemas.microsoft.com/office/powerpoint/2010/main" val="143637186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D86FE3E-3577-47C7-851D-3F909BD1F0F7}"/>
              </a:ext>
            </a:extLst>
          </p:cNvPr>
          <p:cNvPicPr>
            <a:picLocks noChangeAspect="1"/>
          </p:cNvPicPr>
          <p:nvPr/>
        </p:nvPicPr>
        <p:blipFill>
          <a:blip r:embed="rId2"/>
          <a:stretch>
            <a:fillRect/>
          </a:stretch>
        </p:blipFill>
        <p:spPr>
          <a:xfrm>
            <a:off x="2986087" y="933450"/>
            <a:ext cx="6219825" cy="4991100"/>
          </a:xfrm>
          <a:prstGeom prst="rect">
            <a:avLst/>
          </a:prstGeom>
        </p:spPr>
      </p:pic>
    </p:spTree>
    <p:extLst>
      <p:ext uri="{BB962C8B-B14F-4D97-AF65-F5344CB8AC3E}">
        <p14:creationId xmlns:p14="http://schemas.microsoft.com/office/powerpoint/2010/main" val="33510464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1FF31A6-D5B8-4637-981A-929E38FC3040}"/>
              </a:ext>
            </a:extLst>
          </p:cNvPr>
          <p:cNvSpPr txBox="1"/>
          <p:nvPr/>
        </p:nvSpPr>
        <p:spPr>
          <a:xfrm>
            <a:off x="986010" y="695175"/>
            <a:ext cx="2291508" cy="2031325"/>
          </a:xfrm>
          <a:prstGeom prst="rect">
            <a:avLst/>
          </a:prstGeom>
          <a:noFill/>
        </p:spPr>
        <p:txBody>
          <a:bodyPr wrap="square" rtlCol="0">
            <a:spAutoFit/>
          </a:bodyPr>
          <a:lstStyle/>
          <a:p>
            <a:r>
              <a:rPr lang="en-US" dirty="0"/>
              <a:t>Predicting Carrier Using Automodel</a:t>
            </a:r>
          </a:p>
          <a:p>
            <a:endParaRPr lang="en-US" dirty="0"/>
          </a:p>
          <a:p>
            <a:r>
              <a:rPr lang="en-US" dirty="0"/>
              <a:t>Model performance improves if base freight is added, but should it be?</a:t>
            </a:r>
          </a:p>
        </p:txBody>
      </p:sp>
      <p:pic>
        <p:nvPicPr>
          <p:cNvPr id="5" name="Picture 4">
            <a:extLst>
              <a:ext uri="{FF2B5EF4-FFF2-40B4-BE49-F238E27FC236}">
                <a16:creationId xmlns:a16="http://schemas.microsoft.com/office/drawing/2014/main" id="{49A6D135-7F86-4B71-8563-F4FD52B22A2D}"/>
              </a:ext>
            </a:extLst>
          </p:cNvPr>
          <p:cNvPicPr>
            <a:picLocks noChangeAspect="1"/>
          </p:cNvPicPr>
          <p:nvPr/>
        </p:nvPicPr>
        <p:blipFill>
          <a:blip r:embed="rId2"/>
          <a:stretch>
            <a:fillRect/>
          </a:stretch>
        </p:blipFill>
        <p:spPr>
          <a:xfrm>
            <a:off x="3734718" y="0"/>
            <a:ext cx="7826418" cy="3421677"/>
          </a:xfrm>
          <a:prstGeom prst="rect">
            <a:avLst/>
          </a:prstGeom>
        </p:spPr>
      </p:pic>
      <p:pic>
        <p:nvPicPr>
          <p:cNvPr id="6" name="Picture 5">
            <a:extLst>
              <a:ext uri="{FF2B5EF4-FFF2-40B4-BE49-F238E27FC236}">
                <a16:creationId xmlns:a16="http://schemas.microsoft.com/office/drawing/2014/main" id="{6EEEE9D8-05E5-4887-8410-86C810AE0128}"/>
              </a:ext>
            </a:extLst>
          </p:cNvPr>
          <p:cNvPicPr>
            <a:picLocks noChangeAspect="1"/>
          </p:cNvPicPr>
          <p:nvPr/>
        </p:nvPicPr>
        <p:blipFill>
          <a:blip r:embed="rId3"/>
          <a:stretch>
            <a:fillRect/>
          </a:stretch>
        </p:blipFill>
        <p:spPr>
          <a:xfrm>
            <a:off x="298580" y="2975628"/>
            <a:ext cx="5727090" cy="3634188"/>
          </a:xfrm>
          <a:prstGeom prst="rect">
            <a:avLst/>
          </a:prstGeom>
        </p:spPr>
      </p:pic>
      <p:sp>
        <p:nvSpPr>
          <p:cNvPr id="7" name="TextBox 6">
            <a:extLst>
              <a:ext uri="{FF2B5EF4-FFF2-40B4-BE49-F238E27FC236}">
                <a16:creationId xmlns:a16="http://schemas.microsoft.com/office/drawing/2014/main" id="{3EF715BE-0211-4183-8FA2-32AB80AD7C36}"/>
              </a:ext>
            </a:extLst>
          </p:cNvPr>
          <p:cNvSpPr txBox="1"/>
          <p:nvPr/>
        </p:nvSpPr>
        <p:spPr>
          <a:xfrm>
            <a:off x="6941976" y="4608056"/>
            <a:ext cx="4805265" cy="1477328"/>
          </a:xfrm>
          <a:prstGeom prst="rect">
            <a:avLst/>
          </a:prstGeom>
          <a:noFill/>
        </p:spPr>
        <p:txBody>
          <a:bodyPr wrap="square" rtlCol="0">
            <a:spAutoFit/>
          </a:bodyPr>
          <a:lstStyle/>
          <a:p>
            <a:r>
              <a:rPr lang="en-US" dirty="0"/>
              <a:t>Most likely an omitted variable—shipping weight, ship to location, etc</a:t>
            </a:r>
          </a:p>
          <a:p>
            <a:endParaRPr lang="en-US" dirty="0"/>
          </a:p>
          <a:p>
            <a:r>
              <a:rPr lang="en-US" dirty="0"/>
              <a:t>Illustrates why organizations invest in new IT systems.</a:t>
            </a:r>
          </a:p>
        </p:txBody>
      </p:sp>
    </p:spTree>
    <p:extLst>
      <p:ext uri="{BB962C8B-B14F-4D97-AF65-F5344CB8AC3E}">
        <p14:creationId xmlns:p14="http://schemas.microsoft.com/office/powerpoint/2010/main" val="154535048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4CB9AEE-B511-4BB8-9C5F-76FED460CD73}"/>
              </a:ext>
            </a:extLst>
          </p:cNvPr>
          <p:cNvSpPr txBox="1"/>
          <p:nvPr/>
        </p:nvSpPr>
        <p:spPr>
          <a:xfrm>
            <a:off x="330506" y="1777751"/>
            <a:ext cx="11246386" cy="3785652"/>
          </a:xfrm>
          <a:prstGeom prst="rect">
            <a:avLst/>
          </a:prstGeom>
          <a:noFill/>
        </p:spPr>
        <p:txBody>
          <a:bodyPr wrap="square" rtlCol="0">
            <a:spAutoFit/>
          </a:bodyPr>
          <a:lstStyle/>
          <a:p>
            <a:pPr algn="ctr"/>
            <a:r>
              <a:rPr lang="en-US" sz="4000" dirty="0"/>
              <a:t>Identifying the Underlying Causes of Behavior—Converting Text Variables Into Strategy and Action</a:t>
            </a:r>
          </a:p>
          <a:p>
            <a:pPr algn="ctr"/>
            <a:r>
              <a:rPr lang="en-US" sz="4000" i="1" dirty="0"/>
              <a:t>Example –Comcast Dataset</a:t>
            </a:r>
          </a:p>
          <a:p>
            <a:pPr algn="ctr"/>
            <a:endParaRPr lang="en-US" sz="4000" dirty="0"/>
          </a:p>
          <a:p>
            <a:pPr algn="ctr"/>
            <a:br>
              <a:rPr lang="en-US" sz="4000" dirty="0"/>
            </a:br>
            <a:endParaRPr lang="en-US" sz="4000" dirty="0"/>
          </a:p>
        </p:txBody>
      </p:sp>
    </p:spTree>
    <p:extLst>
      <p:ext uri="{BB962C8B-B14F-4D97-AF65-F5344CB8AC3E}">
        <p14:creationId xmlns:p14="http://schemas.microsoft.com/office/powerpoint/2010/main" val="10070065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847528" y="1340769"/>
            <a:ext cx="8229600" cy="4525963"/>
          </a:xfrm>
        </p:spPr>
        <p:txBody>
          <a:bodyPr>
            <a:normAutofit/>
          </a:bodyPr>
          <a:lstStyle/>
          <a:p>
            <a:pPr marL="0" indent="0">
              <a:buNone/>
            </a:pPr>
            <a:r>
              <a:rPr lang="en-IN" sz="2400" dirty="0"/>
              <a:t>Available data of Comcast complaints 5600+ reduced to 4100 after remove missing and uncertain values  </a:t>
            </a:r>
          </a:p>
          <a:p>
            <a:pPr marL="0" indent="0">
              <a:buNone/>
            </a:pPr>
            <a:r>
              <a:rPr lang="en-IN" sz="2400" dirty="0"/>
              <a:t>It consists of the following fields:</a:t>
            </a:r>
          </a:p>
          <a:p>
            <a:pPr marL="0" indent="0">
              <a:buNone/>
            </a:pPr>
            <a:endParaRPr lang="en-IN" sz="2400" dirty="0"/>
          </a:p>
          <a:p>
            <a:r>
              <a:rPr lang="en-IN" sz="2400" dirty="0"/>
              <a:t>Author (first name, city and state)</a:t>
            </a:r>
          </a:p>
          <a:p>
            <a:r>
              <a:rPr lang="en-IN" sz="2400" dirty="0"/>
              <a:t>Posted_on date</a:t>
            </a:r>
          </a:p>
          <a:p>
            <a:r>
              <a:rPr lang="en-IN" sz="2400" dirty="0"/>
              <a:t>Rating (0 to 5)</a:t>
            </a:r>
          </a:p>
          <a:p>
            <a:r>
              <a:rPr lang="en-IN" sz="2400" dirty="0"/>
              <a:t>Complaint text</a:t>
            </a:r>
          </a:p>
        </p:txBody>
      </p:sp>
      <p:pic>
        <p:nvPicPr>
          <p:cNvPr id="1026" name="Picture 2" descr="C:\Users\johna\AppData\Local\Temp\SNAGHTML53b5339c.PNG">
            <a:extLst>
              <a:ext uri="{FF2B5EF4-FFF2-40B4-BE49-F238E27FC236}">
                <a16:creationId xmlns:a16="http://schemas.microsoft.com/office/drawing/2014/main" id="{C0C5F219-D120-4E88-B75A-7C21E6FA77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13350" y="3676022"/>
            <a:ext cx="5875138" cy="3026173"/>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109E0291-11BF-4438-848A-10C105F5DF69}"/>
              </a:ext>
            </a:extLst>
          </p:cNvPr>
          <p:cNvSpPr txBox="1"/>
          <p:nvPr/>
        </p:nvSpPr>
        <p:spPr>
          <a:xfrm>
            <a:off x="2999656" y="188641"/>
            <a:ext cx="5760640" cy="646331"/>
          </a:xfrm>
          <a:prstGeom prst="rect">
            <a:avLst/>
          </a:prstGeom>
          <a:noFill/>
        </p:spPr>
        <p:txBody>
          <a:bodyPr wrap="square" rtlCol="0">
            <a:spAutoFit/>
          </a:bodyPr>
          <a:lstStyle/>
          <a:p>
            <a:pPr algn="ctr"/>
            <a:r>
              <a:rPr lang="en-US" sz="3600" dirty="0"/>
              <a:t>Comcast VOC Public Dataset</a:t>
            </a:r>
          </a:p>
        </p:txBody>
      </p:sp>
    </p:spTree>
    <p:extLst>
      <p:ext uri="{BB962C8B-B14F-4D97-AF65-F5344CB8AC3E}">
        <p14:creationId xmlns:p14="http://schemas.microsoft.com/office/powerpoint/2010/main" val="1950126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55D0A9D-A50A-4B68-A35C-A5CFF3B96DFA}"/>
              </a:ext>
            </a:extLst>
          </p:cNvPr>
          <p:cNvPicPr>
            <a:picLocks noChangeAspect="1"/>
          </p:cNvPicPr>
          <p:nvPr/>
        </p:nvPicPr>
        <p:blipFill>
          <a:blip r:embed="rId2"/>
          <a:stretch>
            <a:fillRect/>
          </a:stretch>
        </p:blipFill>
        <p:spPr>
          <a:xfrm>
            <a:off x="2064845" y="42862"/>
            <a:ext cx="10277475" cy="6772275"/>
          </a:xfrm>
          <a:prstGeom prst="rect">
            <a:avLst/>
          </a:prstGeom>
        </p:spPr>
      </p:pic>
      <p:sp>
        <p:nvSpPr>
          <p:cNvPr id="4" name="TextBox 3">
            <a:extLst>
              <a:ext uri="{FF2B5EF4-FFF2-40B4-BE49-F238E27FC236}">
                <a16:creationId xmlns:a16="http://schemas.microsoft.com/office/drawing/2014/main" id="{7A4C57BC-F937-4AAC-AE68-7C9BD1CAD8C2}"/>
              </a:ext>
            </a:extLst>
          </p:cNvPr>
          <p:cNvSpPr txBox="1"/>
          <p:nvPr/>
        </p:nvSpPr>
        <p:spPr>
          <a:xfrm>
            <a:off x="0" y="-50320"/>
            <a:ext cx="5774028" cy="2031325"/>
          </a:xfrm>
          <a:prstGeom prst="rect">
            <a:avLst/>
          </a:prstGeom>
          <a:noFill/>
        </p:spPr>
        <p:txBody>
          <a:bodyPr wrap="square" rtlCol="0">
            <a:spAutoFit/>
          </a:bodyPr>
          <a:lstStyle/>
          <a:p>
            <a:r>
              <a:rPr lang="en-US" dirty="0"/>
              <a:t>Minitab Graph:</a:t>
            </a:r>
          </a:p>
          <a:p>
            <a:r>
              <a:rPr lang="en-US" dirty="0"/>
              <a:t>Number of Complaint</a:t>
            </a:r>
          </a:p>
          <a:p>
            <a:r>
              <a:rPr lang="en-US" dirty="0"/>
              <a:t> Records Posted</a:t>
            </a:r>
          </a:p>
          <a:p>
            <a:r>
              <a:rPr lang="en-US" dirty="0"/>
              <a:t> Per Day in </a:t>
            </a:r>
          </a:p>
          <a:p>
            <a:r>
              <a:rPr lang="en-US" dirty="0"/>
              <a:t>Comcast </a:t>
            </a:r>
          </a:p>
          <a:p>
            <a:r>
              <a:rPr lang="en-US" dirty="0"/>
              <a:t>Dataset Grew </a:t>
            </a:r>
          </a:p>
          <a:p>
            <a:r>
              <a:rPr lang="en-US" dirty="0"/>
              <a:t>Throughout 2015</a:t>
            </a:r>
          </a:p>
        </p:txBody>
      </p:sp>
      <p:sp>
        <p:nvSpPr>
          <p:cNvPr id="6" name="TextBox 5">
            <a:extLst>
              <a:ext uri="{FF2B5EF4-FFF2-40B4-BE49-F238E27FC236}">
                <a16:creationId xmlns:a16="http://schemas.microsoft.com/office/drawing/2014/main" id="{F18C4928-C419-4D15-B5FC-A41408686D4A}"/>
              </a:ext>
            </a:extLst>
          </p:cNvPr>
          <p:cNvSpPr txBox="1"/>
          <p:nvPr/>
        </p:nvSpPr>
        <p:spPr>
          <a:xfrm>
            <a:off x="3760631" y="1068946"/>
            <a:ext cx="3558864" cy="369332"/>
          </a:xfrm>
          <a:prstGeom prst="rect">
            <a:avLst/>
          </a:prstGeom>
          <a:noFill/>
        </p:spPr>
        <p:txBody>
          <a:bodyPr wrap="square" rtlCol="0">
            <a:spAutoFit/>
          </a:bodyPr>
          <a:lstStyle/>
          <a:p>
            <a:r>
              <a:rPr lang="en-US" dirty="0"/>
              <a:t>Period of Difficulty for the Company</a:t>
            </a:r>
          </a:p>
        </p:txBody>
      </p:sp>
      <p:cxnSp>
        <p:nvCxnSpPr>
          <p:cNvPr id="8" name="Straight Arrow Connector 7">
            <a:extLst>
              <a:ext uri="{FF2B5EF4-FFF2-40B4-BE49-F238E27FC236}">
                <a16:creationId xmlns:a16="http://schemas.microsoft.com/office/drawing/2014/main" id="{02F47985-DF41-4633-B49B-B45699F3BD4C}"/>
              </a:ext>
            </a:extLst>
          </p:cNvPr>
          <p:cNvCxnSpPr/>
          <p:nvPr/>
        </p:nvCxnSpPr>
        <p:spPr>
          <a:xfrm>
            <a:off x="6645499" y="1438278"/>
            <a:ext cx="558083" cy="51931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012946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7B0D22E-E5DC-47C3-B3C8-55495236B21C}"/>
              </a:ext>
            </a:extLst>
          </p:cNvPr>
          <p:cNvPicPr>
            <a:picLocks noChangeAspect="1"/>
          </p:cNvPicPr>
          <p:nvPr/>
        </p:nvPicPr>
        <p:blipFill>
          <a:blip r:embed="rId2"/>
          <a:stretch>
            <a:fillRect/>
          </a:stretch>
        </p:blipFill>
        <p:spPr>
          <a:xfrm>
            <a:off x="0" y="903752"/>
            <a:ext cx="12192000" cy="5591409"/>
          </a:xfrm>
          <a:prstGeom prst="rect">
            <a:avLst/>
          </a:prstGeom>
        </p:spPr>
      </p:pic>
      <p:sp>
        <p:nvSpPr>
          <p:cNvPr id="3" name="TextBox 2">
            <a:extLst>
              <a:ext uri="{FF2B5EF4-FFF2-40B4-BE49-F238E27FC236}">
                <a16:creationId xmlns:a16="http://schemas.microsoft.com/office/drawing/2014/main" id="{38AB17F3-B041-4048-977B-9888715CFD7F}"/>
              </a:ext>
            </a:extLst>
          </p:cNvPr>
          <p:cNvSpPr txBox="1"/>
          <p:nvPr/>
        </p:nvSpPr>
        <p:spPr>
          <a:xfrm>
            <a:off x="2460703" y="534420"/>
            <a:ext cx="7804598" cy="369332"/>
          </a:xfrm>
          <a:prstGeom prst="rect">
            <a:avLst/>
          </a:prstGeom>
          <a:noFill/>
        </p:spPr>
        <p:txBody>
          <a:bodyPr wrap="square" rtlCol="0">
            <a:spAutoFit/>
          </a:bodyPr>
          <a:lstStyle/>
          <a:p>
            <a:r>
              <a:rPr lang="en-US" dirty="0"/>
              <a:t>Layer #1 Overall Bag of Words and Topics –Informative But Not Yet Actionable</a:t>
            </a:r>
          </a:p>
        </p:txBody>
      </p:sp>
      <p:sp>
        <p:nvSpPr>
          <p:cNvPr id="4" name="TextBox 3">
            <a:extLst>
              <a:ext uri="{FF2B5EF4-FFF2-40B4-BE49-F238E27FC236}">
                <a16:creationId xmlns:a16="http://schemas.microsoft.com/office/drawing/2014/main" id="{506F0B0A-5480-49BD-8F7B-A236EC7D93EA}"/>
              </a:ext>
            </a:extLst>
          </p:cNvPr>
          <p:cNvSpPr txBox="1"/>
          <p:nvPr/>
        </p:nvSpPr>
        <p:spPr>
          <a:xfrm>
            <a:off x="3128789" y="165088"/>
            <a:ext cx="6172849" cy="369332"/>
          </a:xfrm>
          <a:prstGeom prst="rect">
            <a:avLst/>
          </a:prstGeom>
          <a:noFill/>
        </p:spPr>
        <p:txBody>
          <a:bodyPr wrap="square" rtlCol="0">
            <a:spAutoFit/>
          </a:bodyPr>
          <a:lstStyle/>
          <a:p>
            <a:pPr algn="ctr"/>
            <a:r>
              <a:rPr lang="en-US" dirty="0"/>
              <a:t>Wordstat Text Analysis Applied to Comcast Dataset</a:t>
            </a:r>
          </a:p>
        </p:txBody>
      </p:sp>
    </p:spTree>
    <p:extLst>
      <p:ext uri="{BB962C8B-B14F-4D97-AF65-F5344CB8AC3E}">
        <p14:creationId xmlns:p14="http://schemas.microsoft.com/office/powerpoint/2010/main" val="43552773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3DCCE7C-1B82-4205-A4A5-30F61EB3C8C5}"/>
              </a:ext>
            </a:extLst>
          </p:cNvPr>
          <p:cNvPicPr>
            <a:picLocks noChangeAspect="1"/>
          </p:cNvPicPr>
          <p:nvPr/>
        </p:nvPicPr>
        <p:blipFill>
          <a:blip r:embed="rId2"/>
          <a:stretch>
            <a:fillRect/>
          </a:stretch>
        </p:blipFill>
        <p:spPr>
          <a:xfrm>
            <a:off x="0" y="938197"/>
            <a:ext cx="12192000" cy="5754336"/>
          </a:xfrm>
          <a:prstGeom prst="rect">
            <a:avLst/>
          </a:prstGeom>
        </p:spPr>
      </p:pic>
      <p:sp>
        <p:nvSpPr>
          <p:cNvPr id="3" name="TextBox 2">
            <a:extLst>
              <a:ext uri="{FF2B5EF4-FFF2-40B4-BE49-F238E27FC236}">
                <a16:creationId xmlns:a16="http://schemas.microsoft.com/office/drawing/2014/main" id="{9D90732A-20E1-4301-8063-E88D2241C745}"/>
              </a:ext>
            </a:extLst>
          </p:cNvPr>
          <p:cNvSpPr txBox="1"/>
          <p:nvPr/>
        </p:nvSpPr>
        <p:spPr>
          <a:xfrm>
            <a:off x="3337490" y="490517"/>
            <a:ext cx="7804598" cy="369332"/>
          </a:xfrm>
          <a:prstGeom prst="rect">
            <a:avLst/>
          </a:prstGeom>
          <a:noFill/>
        </p:spPr>
        <p:txBody>
          <a:bodyPr wrap="square" rtlCol="0">
            <a:spAutoFit/>
          </a:bodyPr>
          <a:lstStyle/>
          <a:p>
            <a:r>
              <a:rPr lang="en-US" dirty="0"/>
              <a:t>Layer #2 Topics –Much More Revealing and More Actionable</a:t>
            </a:r>
          </a:p>
        </p:txBody>
      </p:sp>
      <p:sp>
        <p:nvSpPr>
          <p:cNvPr id="4" name="TextBox 3">
            <a:extLst>
              <a:ext uri="{FF2B5EF4-FFF2-40B4-BE49-F238E27FC236}">
                <a16:creationId xmlns:a16="http://schemas.microsoft.com/office/drawing/2014/main" id="{B76EE68F-DD81-49B4-9034-263B03A465CB}"/>
              </a:ext>
            </a:extLst>
          </p:cNvPr>
          <p:cNvSpPr txBox="1"/>
          <p:nvPr/>
        </p:nvSpPr>
        <p:spPr>
          <a:xfrm>
            <a:off x="2093205" y="121185"/>
            <a:ext cx="8950352" cy="369332"/>
          </a:xfrm>
          <a:prstGeom prst="rect">
            <a:avLst/>
          </a:prstGeom>
          <a:noFill/>
        </p:spPr>
        <p:txBody>
          <a:bodyPr wrap="square" rtlCol="0">
            <a:spAutoFit/>
          </a:bodyPr>
          <a:lstStyle/>
          <a:p>
            <a:pPr algn="ctr"/>
            <a:r>
              <a:rPr lang="en-US" dirty="0"/>
              <a:t>Wordstat Text Analysis Applied to Comcast Dataset —With Negative Dictionary Filter</a:t>
            </a:r>
          </a:p>
        </p:txBody>
      </p:sp>
    </p:spTree>
    <p:extLst>
      <p:ext uri="{BB962C8B-B14F-4D97-AF65-F5344CB8AC3E}">
        <p14:creationId xmlns:p14="http://schemas.microsoft.com/office/powerpoint/2010/main" val="17294546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2BF47E9-7C6B-41DC-9F64-4F3725260594}"/>
              </a:ext>
            </a:extLst>
          </p:cNvPr>
          <p:cNvPicPr>
            <a:picLocks noChangeAspect="1"/>
          </p:cNvPicPr>
          <p:nvPr/>
        </p:nvPicPr>
        <p:blipFill>
          <a:blip r:embed="rId2"/>
          <a:stretch>
            <a:fillRect/>
          </a:stretch>
        </p:blipFill>
        <p:spPr>
          <a:xfrm>
            <a:off x="88135" y="757483"/>
            <a:ext cx="12192000" cy="5915911"/>
          </a:xfrm>
          <a:prstGeom prst="rect">
            <a:avLst/>
          </a:prstGeom>
        </p:spPr>
      </p:pic>
      <p:sp>
        <p:nvSpPr>
          <p:cNvPr id="3" name="TextBox 2">
            <a:extLst>
              <a:ext uri="{FF2B5EF4-FFF2-40B4-BE49-F238E27FC236}">
                <a16:creationId xmlns:a16="http://schemas.microsoft.com/office/drawing/2014/main" id="{CF562198-BE3A-4714-A66B-5D8746F6BD0F}"/>
              </a:ext>
            </a:extLst>
          </p:cNvPr>
          <p:cNvSpPr txBox="1"/>
          <p:nvPr/>
        </p:nvSpPr>
        <p:spPr>
          <a:xfrm>
            <a:off x="1784733" y="99152"/>
            <a:ext cx="9188067" cy="369332"/>
          </a:xfrm>
          <a:prstGeom prst="rect">
            <a:avLst/>
          </a:prstGeom>
          <a:noFill/>
        </p:spPr>
        <p:txBody>
          <a:bodyPr wrap="square" rtlCol="0">
            <a:spAutoFit/>
          </a:bodyPr>
          <a:lstStyle/>
          <a:p>
            <a:pPr algn="ctr"/>
            <a:r>
              <a:rPr lang="en-US" dirty="0"/>
              <a:t>Filtered For Those Who Mentioned Cancellation</a:t>
            </a:r>
          </a:p>
        </p:txBody>
      </p:sp>
    </p:spTree>
    <p:extLst>
      <p:ext uri="{BB962C8B-B14F-4D97-AF65-F5344CB8AC3E}">
        <p14:creationId xmlns:p14="http://schemas.microsoft.com/office/powerpoint/2010/main" val="337975693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E67B899-7E28-4452-BF3D-313B9EB1F0FF}"/>
              </a:ext>
            </a:extLst>
          </p:cNvPr>
          <p:cNvPicPr>
            <a:picLocks noChangeAspect="1"/>
          </p:cNvPicPr>
          <p:nvPr/>
        </p:nvPicPr>
        <p:blipFill>
          <a:blip r:embed="rId2"/>
          <a:stretch>
            <a:fillRect/>
          </a:stretch>
        </p:blipFill>
        <p:spPr>
          <a:xfrm>
            <a:off x="1214437" y="119062"/>
            <a:ext cx="9763125" cy="6619875"/>
          </a:xfrm>
          <a:prstGeom prst="rect">
            <a:avLst/>
          </a:prstGeom>
        </p:spPr>
      </p:pic>
    </p:spTree>
    <p:extLst>
      <p:ext uri="{BB962C8B-B14F-4D97-AF65-F5344CB8AC3E}">
        <p14:creationId xmlns:p14="http://schemas.microsoft.com/office/powerpoint/2010/main" val="46147140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D22FEC6-C390-4CEF-A47C-D89097DEF5F5}"/>
              </a:ext>
            </a:extLst>
          </p:cNvPr>
          <p:cNvSpPr txBox="1"/>
          <p:nvPr/>
        </p:nvSpPr>
        <p:spPr>
          <a:xfrm>
            <a:off x="112590" y="371201"/>
            <a:ext cx="11652062" cy="461665"/>
          </a:xfrm>
          <a:prstGeom prst="rect">
            <a:avLst/>
          </a:prstGeom>
          <a:noFill/>
        </p:spPr>
        <p:txBody>
          <a:bodyPr wrap="square" rtlCol="0">
            <a:spAutoFit/>
          </a:bodyPr>
          <a:lstStyle/>
          <a:p>
            <a:pPr algn="ctr"/>
            <a:r>
              <a:rPr lang="en-US" sz="2400" dirty="0"/>
              <a:t>Summarizing Layer #3—Topics and Phrases with Linkages Form Actionable Clusters </a:t>
            </a:r>
          </a:p>
        </p:txBody>
      </p:sp>
      <p:pic>
        <p:nvPicPr>
          <p:cNvPr id="5" name="Picture 4">
            <a:extLst>
              <a:ext uri="{FF2B5EF4-FFF2-40B4-BE49-F238E27FC236}">
                <a16:creationId xmlns:a16="http://schemas.microsoft.com/office/drawing/2014/main" id="{45D08A17-C68B-4DC8-AD6B-2EC5EF52C280}"/>
              </a:ext>
            </a:extLst>
          </p:cNvPr>
          <p:cNvPicPr>
            <a:picLocks noChangeAspect="1"/>
          </p:cNvPicPr>
          <p:nvPr/>
        </p:nvPicPr>
        <p:blipFill>
          <a:blip r:embed="rId2"/>
          <a:stretch>
            <a:fillRect/>
          </a:stretch>
        </p:blipFill>
        <p:spPr>
          <a:xfrm>
            <a:off x="940104" y="1694595"/>
            <a:ext cx="10732953" cy="4997853"/>
          </a:xfrm>
          <a:prstGeom prst="rect">
            <a:avLst/>
          </a:prstGeom>
        </p:spPr>
      </p:pic>
      <p:sp>
        <p:nvSpPr>
          <p:cNvPr id="4" name="TextBox 3">
            <a:extLst>
              <a:ext uri="{FF2B5EF4-FFF2-40B4-BE49-F238E27FC236}">
                <a16:creationId xmlns:a16="http://schemas.microsoft.com/office/drawing/2014/main" id="{3725C44C-7643-4BF3-A5A0-62C43E49FB15}"/>
              </a:ext>
            </a:extLst>
          </p:cNvPr>
          <p:cNvSpPr txBox="1"/>
          <p:nvPr/>
        </p:nvSpPr>
        <p:spPr>
          <a:xfrm>
            <a:off x="1515415" y="32601"/>
            <a:ext cx="8670275" cy="369332"/>
          </a:xfrm>
          <a:prstGeom prst="rect">
            <a:avLst/>
          </a:prstGeom>
          <a:noFill/>
        </p:spPr>
        <p:txBody>
          <a:bodyPr wrap="square" rtlCol="0">
            <a:spAutoFit/>
          </a:bodyPr>
          <a:lstStyle/>
          <a:p>
            <a:pPr algn="ctr"/>
            <a:r>
              <a:rPr lang="en-US" dirty="0"/>
              <a:t>Wordstat Text Analysis Applied to Comcast Dataset—With Factor Analysis Dictionary Filter</a:t>
            </a:r>
          </a:p>
        </p:txBody>
      </p:sp>
      <p:sp>
        <p:nvSpPr>
          <p:cNvPr id="2" name="TextBox 1">
            <a:extLst>
              <a:ext uri="{FF2B5EF4-FFF2-40B4-BE49-F238E27FC236}">
                <a16:creationId xmlns:a16="http://schemas.microsoft.com/office/drawing/2014/main" id="{87E95824-0556-49A0-990A-4B4B23EEF6F0}"/>
              </a:ext>
            </a:extLst>
          </p:cNvPr>
          <p:cNvSpPr txBox="1"/>
          <p:nvPr/>
        </p:nvSpPr>
        <p:spPr>
          <a:xfrm>
            <a:off x="1325696" y="771265"/>
            <a:ext cx="9540607" cy="1200329"/>
          </a:xfrm>
          <a:prstGeom prst="rect">
            <a:avLst/>
          </a:prstGeom>
          <a:noFill/>
        </p:spPr>
        <p:txBody>
          <a:bodyPr wrap="square" rtlCol="0">
            <a:spAutoFit/>
          </a:bodyPr>
          <a:lstStyle/>
          <a:p>
            <a:r>
              <a:rPr lang="en-US" dirty="0"/>
              <a:t>Result: The Underlying Problem was Comcast’s Inability to Resolve Emergent Phone, Cable, TV Performance Problems. These problems translated to customer billing issues that were compounded by poor customer service practices. These were the priorities for Comcast at the time. Did they have early visibility to this?</a:t>
            </a:r>
          </a:p>
        </p:txBody>
      </p:sp>
    </p:spTree>
    <p:extLst>
      <p:ext uri="{BB962C8B-B14F-4D97-AF65-F5344CB8AC3E}">
        <p14:creationId xmlns:p14="http://schemas.microsoft.com/office/powerpoint/2010/main" val="398254559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CA14447-31E3-4AB0-B880-D4BD2801636B}"/>
              </a:ext>
            </a:extLst>
          </p:cNvPr>
          <p:cNvPicPr>
            <a:picLocks noChangeAspect="1"/>
          </p:cNvPicPr>
          <p:nvPr/>
        </p:nvPicPr>
        <p:blipFill>
          <a:blip r:embed="rId2"/>
          <a:stretch>
            <a:fillRect/>
          </a:stretch>
        </p:blipFill>
        <p:spPr>
          <a:xfrm>
            <a:off x="2311401" y="1180029"/>
            <a:ext cx="7047166" cy="4954071"/>
          </a:xfrm>
          <a:prstGeom prst="rect">
            <a:avLst/>
          </a:prstGeom>
        </p:spPr>
      </p:pic>
      <p:sp>
        <p:nvSpPr>
          <p:cNvPr id="3" name="TextBox 2">
            <a:extLst>
              <a:ext uri="{FF2B5EF4-FFF2-40B4-BE49-F238E27FC236}">
                <a16:creationId xmlns:a16="http://schemas.microsoft.com/office/drawing/2014/main" id="{C6D6C28B-657F-4727-B978-ED69664987D6}"/>
              </a:ext>
            </a:extLst>
          </p:cNvPr>
          <p:cNvSpPr txBox="1"/>
          <p:nvPr/>
        </p:nvSpPr>
        <p:spPr>
          <a:xfrm>
            <a:off x="2818734" y="304800"/>
            <a:ext cx="6032499" cy="646331"/>
          </a:xfrm>
          <a:prstGeom prst="rect">
            <a:avLst/>
          </a:prstGeom>
          <a:noFill/>
        </p:spPr>
        <p:txBody>
          <a:bodyPr wrap="square" rtlCol="0">
            <a:spAutoFit/>
          </a:bodyPr>
          <a:lstStyle/>
          <a:p>
            <a:pPr algn="ctr"/>
            <a:r>
              <a:rPr lang="en-US" dirty="0"/>
              <a:t>Layer 3 Summary Variable Importance Determination Using Naïve Bayes’ Classifier</a:t>
            </a:r>
          </a:p>
        </p:txBody>
      </p:sp>
      <p:cxnSp>
        <p:nvCxnSpPr>
          <p:cNvPr id="5" name="Straight Connector 4">
            <a:extLst>
              <a:ext uri="{FF2B5EF4-FFF2-40B4-BE49-F238E27FC236}">
                <a16:creationId xmlns:a16="http://schemas.microsoft.com/office/drawing/2014/main" id="{CF4A993B-CB2C-458D-B3A7-D298C38D7053}"/>
              </a:ext>
            </a:extLst>
          </p:cNvPr>
          <p:cNvCxnSpPr/>
          <p:nvPr/>
        </p:nvCxnSpPr>
        <p:spPr>
          <a:xfrm>
            <a:off x="1567783" y="3987800"/>
            <a:ext cx="8534400" cy="0"/>
          </a:xfrm>
          <a:prstGeom prst="line">
            <a:avLst/>
          </a:prstGeom>
          <a:ln w="57150">
            <a:solidFill>
              <a:schemeClr val="tx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505869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C1B21F-2CDB-4CF0-B716-93FC9DCCC615}"/>
              </a:ext>
            </a:extLst>
          </p:cNvPr>
          <p:cNvPicPr>
            <a:picLocks noChangeAspect="1"/>
          </p:cNvPicPr>
          <p:nvPr/>
        </p:nvPicPr>
        <p:blipFill>
          <a:blip r:embed="rId2"/>
          <a:stretch>
            <a:fillRect/>
          </a:stretch>
        </p:blipFill>
        <p:spPr>
          <a:xfrm>
            <a:off x="2176463" y="719667"/>
            <a:ext cx="7839075" cy="6162675"/>
          </a:xfrm>
          <a:prstGeom prst="rect">
            <a:avLst/>
          </a:prstGeom>
        </p:spPr>
      </p:pic>
      <p:sp>
        <p:nvSpPr>
          <p:cNvPr id="3" name="TextBox 2">
            <a:extLst>
              <a:ext uri="{FF2B5EF4-FFF2-40B4-BE49-F238E27FC236}">
                <a16:creationId xmlns:a16="http://schemas.microsoft.com/office/drawing/2014/main" id="{D18907A3-B893-4FEC-858F-1E2217E72B10}"/>
              </a:ext>
            </a:extLst>
          </p:cNvPr>
          <p:cNvSpPr txBox="1"/>
          <p:nvPr/>
        </p:nvSpPr>
        <p:spPr>
          <a:xfrm>
            <a:off x="2639616" y="157894"/>
            <a:ext cx="6696744" cy="830997"/>
          </a:xfrm>
          <a:prstGeom prst="rect">
            <a:avLst/>
          </a:prstGeom>
          <a:noFill/>
        </p:spPr>
        <p:txBody>
          <a:bodyPr wrap="square" rtlCol="0">
            <a:spAutoFit/>
          </a:bodyPr>
          <a:lstStyle/>
          <a:p>
            <a:pPr algn="ctr"/>
            <a:r>
              <a:rPr lang="en-US" sz="2400" dirty="0"/>
              <a:t>Production Prototype Based Upon Machine Learning Naïve Bayes</a:t>
            </a:r>
          </a:p>
        </p:txBody>
      </p:sp>
      <p:sp>
        <p:nvSpPr>
          <p:cNvPr id="4" name="TextBox 3">
            <a:extLst>
              <a:ext uri="{FF2B5EF4-FFF2-40B4-BE49-F238E27FC236}">
                <a16:creationId xmlns:a16="http://schemas.microsoft.com/office/drawing/2014/main" id="{6E45CA03-6C93-4A4D-BB0D-14CECBB69631}"/>
              </a:ext>
            </a:extLst>
          </p:cNvPr>
          <p:cNvSpPr txBox="1"/>
          <p:nvPr/>
        </p:nvSpPr>
        <p:spPr>
          <a:xfrm>
            <a:off x="5087888" y="5594757"/>
            <a:ext cx="2664296" cy="646331"/>
          </a:xfrm>
          <a:prstGeom prst="rect">
            <a:avLst/>
          </a:prstGeom>
          <a:noFill/>
        </p:spPr>
        <p:txBody>
          <a:bodyPr wrap="square" rtlCol="0">
            <a:spAutoFit/>
          </a:bodyPr>
          <a:lstStyle/>
          <a:p>
            <a:r>
              <a:rPr lang="en-US" dirty="0"/>
              <a:t>Predicts Customer Will Not Cancel</a:t>
            </a:r>
          </a:p>
        </p:txBody>
      </p:sp>
      <p:sp>
        <p:nvSpPr>
          <p:cNvPr id="5" name="Rectangle 4">
            <a:extLst>
              <a:ext uri="{FF2B5EF4-FFF2-40B4-BE49-F238E27FC236}">
                <a16:creationId xmlns:a16="http://schemas.microsoft.com/office/drawing/2014/main" id="{CAE0A414-753F-4033-9188-7BBE0771855A}"/>
              </a:ext>
            </a:extLst>
          </p:cNvPr>
          <p:cNvSpPr/>
          <p:nvPr/>
        </p:nvSpPr>
        <p:spPr>
          <a:xfrm>
            <a:off x="6774601" y="6330774"/>
            <a:ext cx="5123518" cy="369332"/>
          </a:xfrm>
          <a:prstGeom prst="rect">
            <a:avLst/>
          </a:prstGeom>
        </p:spPr>
        <p:txBody>
          <a:bodyPr wrap="none">
            <a:spAutoFit/>
          </a:bodyPr>
          <a:lstStyle/>
          <a:p>
            <a:r>
              <a:rPr lang="en-US" u="sng" dirty="0">
                <a:solidFill>
                  <a:srgbClr val="000000"/>
                </a:solidFill>
                <a:latin typeface="Verdana" panose="020B0604030504040204" pitchFamily="34" charset="0"/>
                <a:ea typeface="Calibri" panose="020F0502020204030204" pitchFamily="34" charset="0"/>
                <a:cs typeface="Calibri" panose="020F0502020204030204" pitchFamily="34" charset="0"/>
                <a:hlinkClick r:id="rId3"/>
              </a:rPr>
              <a:t>http://projectrimms.com/ComcastML.aspx</a:t>
            </a:r>
            <a:endParaRPr lang="en-US" dirty="0"/>
          </a:p>
        </p:txBody>
      </p:sp>
      <p:sp>
        <p:nvSpPr>
          <p:cNvPr id="6" name="TextBox 5">
            <a:extLst>
              <a:ext uri="{FF2B5EF4-FFF2-40B4-BE49-F238E27FC236}">
                <a16:creationId xmlns:a16="http://schemas.microsoft.com/office/drawing/2014/main" id="{00545069-B465-465D-90FA-0E3578227510}"/>
              </a:ext>
            </a:extLst>
          </p:cNvPr>
          <p:cNvSpPr txBox="1"/>
          <p:nvPr/>
        </p:nvSpPr>
        <p:spPr>
          <a:xfrm>
            <a:off x="10663609" y="5431821"/>
            <a:ext cx="1617662" cy="369332"/>
          </a:xfrm>
          <a:prstGeom prst="rect">
            <a:avLst/>
          </a:prstGeom>
          <a:noFill/>
        </p:spPr>
        <p:txBody>
          <a:bodyPr wrap="square" rtlCol="0">
            <a:spAutoFit/>
          </a:bodyPr>
          <a:lstStyle/>
          <a:p>
            <a:r>
              <a:rPr lang="en-US" dirty="0"/>
              <a:t>URL</a:t>
            </a:r>
          </a:p>
        </p:txBody>
      </p:sp>
      <p:cxnSp>
        <p:nvCxnSpPr>
          <p:cNvPr id="8" name="Straight Arrow Connector 7">
            <a:extLst>
              <a:ext uri="{FF2B5EF4-FFF2-40B4-BE49-F238E27FC236}">
                <a16:creationId xmlns:a16="http://schemas.microsoft.com/office/drawing/2014/main" id="{D735BB1C-7DFD-4544-B1CC-78EA5F5527CD}"/>
              </a:ext>
            </a:extLst>
          </p:cNvPr>
          <p:cNvCxnSpPr/>
          <p:nvPr/>
        </p:nvCxnSpPr>
        <p:spPr>
          <a:xfrm flipH="1">
            <a:off x="10528300" y="5753100"/>
            <a:ext cx="419100" cy="48798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294229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E4E29DD-BA73-4D81-9895-45947DD0E3EB}"/>
              </a:ext>
            </a:extLst>
          </p:cNvPr>
          <p:cNvSpPr txBox="1"/>
          <p:nvPr/>
        </p:nvSpPr>
        <p:spPr>
          <a:xfrm>
            <a:off x="265814" y="148856"/>
            <a:ext cx="9877646" cy="369332"/>
          </a:xfrm>
          <a:prstGeom prst="rect">
            <a:avLst/>
          </a:prstGeom>
          <a:noFill/>
        </p:spPr>
        <p:txBody>
          <a:bodyPr wrap="square" rtlCol="0">
            <a:spAutoFit/>
          </a:bodyPr>
          <a:lstStyle/>
          <a:p>
            <a:r>
              <a:rPr lang="en-US" dirty="0"/>
              <a:t>Clustering is often a very useful step for segmentation of the target population.</a:t>
            </a:r>
          </a:p>
        </p:txBody>
      </p:sp>
      <p:pic>
        <p:nvPicPr>
          <p:cNvPr id="4" name="Picture 3">
            <a:extLst>
              <a:ext uri="{FF2B5EF4-FFF2-40B4-BE49-F238E27FC236}">
                <a16:creationId xmlns:a16="http://schemas.microsoft.com/office/drawing/2014/main" id="{3084DA13-F287-477F-9576-A2D38FB2E066}"/>
              </a:ext>
            </a:extLst>
          </p:cNvPr>
          <p:cNvPicPr>
            <a:picLocks noChangeAspect="1"/>
          </p:cNvPicPr>
          <p:nvPr/>
        </p:nvPicPr>
        <p:blipFill>
          <a:blip r:embed="rId2"/>
          <a:stretch>
            <a:fillRect/>
          </a:stretch>
        </p:blipFill>
        <p:spPr>
          <a:xfrm>
            <a:off x="3038015" y="640718"/>
            <a:ext cx="5552574" cy="6068426"/>
          </a:xfrm>
          <a:prstGeom prst="rect">
            <a:avLst/>
          </a:prstGeom>
        </p:spPr>
      </p:pic>
    </p:spTree>
    <p:extLst>
      <p:ext uri="{BB962C8B-B14F-4D97-AF65-F5344CB8AC3E}">
        <p14:creationId xmlns:p14="http://schemas.microsoft.com/office/powerpoint/2010/main" val="419409774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D5FDC58-4386-4B08-9978-E8400B0459DE}"/>
              </a:ext>
            </a:extLst>
          </p:cNvPr>
          <p:cNvPicPr>
            <a:picLocks noChangeAspect="1"/>
          </p:cNvPicPr>
          <p:nvPr/>
        </p:nvPicPr>
        <p:blipFill>
          <a:blip r:embed="rId2"/>
          <a:stretch>
            <a:fillRect/>
          </a:stretch>
        </p:blipFill>
        <p:spPr>
          <a:xfrm>
            <a:off x="2423592" y="1268760"/>
            <a:ext cx="7143898" cy="5434318"/>
          </a:xfrm>
          <a:prstGeom prst="rect">
            <a:avLst/>
          </a:prstGeom>
        </p:spPr>
      </p:pic>
      <p:sp>
        <p:nvSpPr>
          <p:cNvPr id="4" name="TextBox 3">
            <a:extLst>
              <a:ext uri="{FF2B5EF4-FFF2-40B4-BE49-F238E27FC236}">
                <a16:creationId xmlns:a16="http://schemas.microsoft.com/office/drawing/2014/main" id="{771B1172-3AF7-4475-AF81-F8C9B3221711}"/>
              </a:ext>
            </a:extLst>
          </p:cNvPr>
          <p:cNvSpPr txBox="1"/>
          <p:nvPr/>
        </p:nvSpPr>
        <p:spPr>
          <a:xfrm>
            <a:off x="5087888" y="5594757"/>
            <a:ext cx="2664296" cy="646331"/>
          </a:xfrm>
          <a:prstGeom prst="rect">
            <a:avLst/>
          </a:prstGeom>
          <a:noFill/>
        </p:spPr>
        <p:txBody>
          <a:bodyPr wrap="square" rtlCol="0">
            <a:spAutoFit/>
          </a:bodyPr>
          <a:lstStyle/>
          <a:p>
            <a:r>
              <a:rPr lang="en-US" dirty="0"/>
              <a:t>Predicts Customer Will Cancel</a:t>
            </a:r>
          </a:p>
        </p:txBody>
      </p:sp>
      <p:sp>
        <p:nvSpPr>
          <p:cNvPr id="5" name="TextBox 4">
            <a:extLst>
              <a:ext uri="{FF2B5EF4-FFF2-40B4-BE49-F238E27FC236}">
                <a16:creationId xmlns:a16="http://schemas.microsoft.com/office/drawing/2014/main" id="{A7689136-B01E-4A7D-A0A3-DA81E91505B7}"/>
              </a:ext>
            </a:extLst>
          </p:cNvPr>
          <p:cNvSpPr txBox="1"/>
          <p:nvPr/>
        </p:nvSpPr>
        <p:spPr>
          <a:xfrm>
            <a:off x="2639616" y="260649"/>
            <a:ext cx="6696744" cy="461665"/>
          </a:xfrm>
          <a:prstGeom prst="rect">
            <a:avLst/>
          </a:prstGeom>
          <a:noFill/>
        </p:spPr>
        <p:txBody>
          <a:bodyPr wrap="square" rtlCol="0">
            <a:spAutoFit/>
          </a:bodyPr>
          <a:lstStyle/>
          <a:p>
            <a:pPr algn="ctr"/>
            <a:r>
              <a:rPr lang="en-US" sz="2400" dirty="0"/>
              <a:t>Production Prototype Based Upon Machine Learning</a:t>
            </a:r>
          </a:p>
        </p:txBody>
      </p:sp>
    </p:spTree>
    <p:extLst>
      <p:ext uri="{BB962C8B-B14F-4D97-AF65-F5344CB8AC3E}">
        <p14:creationId xmlns:p14="http://schemas.microsoft.com/office/powerpoint/2010/main" val="274572722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9067706-D29A-4D1F-A1A7-403B1DB4270D}"/>
              </a:ext>
            </a:extLst>
          </p:cNvPr>
          <p:cNvPicPr>
            <a:picLocks noChangeAspect="1"/>
          </p:cNvPicPr>
          <p:nvPr/>
        </p:nvPicPr>
        <p:blipFill>
          <a:blip r:embed="rId2"/>
          <a:stretch>
            <a:fillRect/>
          </a:stretch>
        </p:blipFill>
        <p:spPr>
          <a:xfrm>
            <a:off x="1715935" y="1517874"/>
            <a:ext cx="2790825" cy="4143375"/>
          </a:xfrm>
          <a:prstGeom prst="rect">
            <a:avLst/>
          </a:prstGeom>
        </p:spPr>
      </p:pic>
      <p:cxnSp>
        <p:nvCxnSpPr>
          <p:cNvPr id="5" name="Straight Arrow Connector 4">
            <a:extLst>
              <a:ext uri="{FF2B5EF4-FFF2-40B4-BE49-F238E27FC236}">
                <a16:creationId xmlns:a16="http://schemas.microsoft.com/office/drawing/2014/main" id="{80949E40-95BB-468C-ADEB-7C568081C385}"/>
              </a:ext>
            </a:extLst>
          </p:cNvPr>
          <p:cNvCxnSpPr>
            <a:cxnSpLocks/>
          </p:cNvCxnSpPr>
          <p:nvPr/>
        </p:nvCxnSpPr>
        <p:spPr>
          <a:xfrm>
            <a:off x="2855640" y="5733256"/>
            <a:ext cx="0" cy="5040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99DAD48-5305-4D15-BE73-6250A12A5C4C}"/>
              </a:ext>
            </a:extLst>
          </p:cNvPr>
          <p:cNvSpPr txBox="1"/>
          <p:nvPr/>
        </p:nvSpPr>
        <p:spPr>
          <a:xfrm>
            <a:off x="1919536" y="6381328"/>
            <a:ext cx="2160240" cy="369332"/>
          </a:xfrm>
          <a:prstGeom prst="rect">
            <a:avLst/>
          </a:prstGeom>
          <a:noFill/>
        </p:spPr>
        <p:txBody>
          <a:bodyPr wrap="square" rtlCol="0">
            <a:spAutoFit/>
          </a:bodyPr>
          <a:lstStyle/>
          <a:p>
            <a:r>
              <a:rPr lang="en-US" dirty="0"/>
              <a:t>To 114 total</a:t>
            </a:r>
          </a:p>
        </p:txBody>
      </p:sp>
      <p:sp>
        <p:nvSpPr>
          <p:cNvPr id="7" name="TextBox 6">
            <a:extLst>
              <a:ext uri="{FF2B5EF4-FFF2-40B4-BE49-F238E27FC236}">
                <a16:creationId xmlns:a16="http://schemas.microsoft.com/office/drawing/2014/main" id="{547275E5-63C5-43F9-B85F-FEA705935F09}"/>
              </a:ext>
            </a:extLst>
          </p:cNvPr>
          <p:cNvSpPr txBox="1"/>
          <p:nvPr/>
        </p:nvSpPr>
        <p:spPr>
          <a:xfrm>
            <a:off x="2207568" y="808016"/>
            <a:ext cx="2051720" cy="646331"/>
          </a:xfrm>
          <a:prstGeom prst="rect">
            <a:avLst/>
          </a:prstGeom>
          <a:noFill/>
        </p:spPr>
        <p:txBody>
          <a:bodyPr wrap="square" rtlCol="0">
            <a:spAutoFit/>
          </a:bodyPr>
          <a:lstStyle/>
          <a:p>
            <a:r>
              <a:rPr lang="en-US" dirty="0"/>
              <a:t>Customer Nearly Certain to Cancel</a:t>
            </a:r>
          </a:p>
        </p:txBody>
      </p:sp>
      <p:pic>
        <p:nvPicPr>
          <p:cNvPr id="8" name="Picture 7">
            <a:extLst>
              <a:ext uri="{FF2B5EF4-FFF2-40B4-BE49-F238E27FC236}">
                <a16:creationId xmlns:a16="http://schemas.microsoft.com/office/drawing/2014/main" id="{36DF66CD-151F-4C7F-9DA4-0D3C8CA00AD5}"/>
              </a:ext>
            </a:extLst>
          </p:cNvPr>
          <p:cNvPicPr>
            <a:picLocks noChangeAspect="1"/>
          </p:cNvPicPr>
          <p:nvPr/>
        </p:nvPicPr>
        <p:blipFill>
          <a:blip r:embed="rId3"/>
          <a:stretch>
            <a:fillRect/>
          </a:stretch>
        </p:blipFill>
        <p:spPr>
          <a:xfrm>
            <a:off x="5087888" y="1517874"/>
            <a:ext cx="2190750" cy="4029075"/>
          </a:xfrm>
          <a:prstGeom prst="rect">
            <a:avLst/>
          </a:prstGeom>
        </p:spPr>
      </p:pic>
      <p:sp>
        <p:nvSpPr>
          <p:cNvPr id="9" name="TextBox 8">
            <a:extLst>
              <a:ext uri="{FF2B5EF4-FFF2-40B4-BE49-F238E27FC236}">
                <a16:creationId xmlns:a16="http://schemas.microsoft.com/office/drawing/2014/main" id="{A3D31748-4256-473B-896A-E504A3C6ED54}"/>
              </a:ext>
            </a:extLst>
          </p:cNvPr>
          <p:cNvSpPr txBox="1"/>
          <p:nvPr/>
        </p:nvSpPr>
        <p:spPr>
          <a:xfrm>
            <a:off x="5203472" y="732686"/>
            <a:ext cx="2126731" cy="646331"/>
          </a:xfrm>
          <a:prstGeom prst="rect">
            <a:avLst/>
          </a:prstGeom>
          <a:noFill/>
        </p:spPr>
        <p:txBody>
          <a:bodyPr wrap="square" rtlCol="0">
            <a:spAutoFit/>
          </a:bodyPr>
          <a:lstStyle/>
          <a:p>
            <a:r>
              <a:rPr lang="en-US" dirty="0"/>
              <a:t>Customers Highly Likely to Cancel</a:t>
            </a:r>
          </a:p>
        </p:txBody>
      </p:sp>
      <p:cxnSp>
        <p:nvCxnSpPr>
          <p:cNvPr id="10" name="Straight Arrow Connector 9">
            <a:extLst>
              <a:ext uri="{FF2B5EF4-FFF2-40B4-BE49-F238E27FC236}">
                <a16:creationId xmlns:a16="http://schemas.microsoft.com/office/drawing/2014/main" id="{E86E8825-FFE8-45BE-A5C6-6AEE11F03440}"/>
              </a:ext>
            </a:extLst>
          </p:cNvPr>
          <p:cNvCxnSpPr>
            <a:cxnSpLocks/>
          </p:cNvCxnSpPr>
          <p:nvPr/>
        </p:nvCxnSpPr>
        <p:spPr>
          <a:xfrm>
            <a:off x="5807968" y="5661248"/>
            <a:ext cx="0" cy="4505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90D3204E-43C5-433C-B9F5-D5022A367068}"/>
              </a:ext>
            </a:extLst>
          </p:cNvPr>
          <p:cNvSpPr txBox="1"/>
          <p:nvPr/>
        </p:nvSpPr>
        <p:spPr>
          <a:xfrm>
            <a:off x="5135152" y="6381328"/>
            <a:ext cx="2160240" cy="369332"/>
          </a:xfrm>
          <a:prstGeom prst="rect">
            <a:avLst/>
          </a:prstGeom>
          <a:noFill/>
        </p:spPr>
        <p:txBody>
          <a:bodyPr wrap="square" rtlCol="0">
            <a:spAutoFit/>
          </a:bodyPr>
          <a:lstStyle/>
          <a:p>
            <a:r>
              <a:rPr lang="en-US" dirty="0"/>
              <a:t>To 52 total</a:t>
            </a:r>
          </a:p>
        </p:txBody>
      </p:sp>
      <p:pic>
        <p:nvPicPr>
          <p:cNvPr id="12" name="Picture 11">
            <a:extLst>
              <a:ext uri="{FF2B5EF4-FFF2-40B4-BE49-F238E27FC236}">
                <a16:creationId xmlns:a16="http://schemas.microsoft.com/office/drawing/2014/main" id="{8CFBAF56-DE79-4F61-A38E-2957D2EBFE12}"/>
              </a:ext>
            </a:extLst>
          </p:cNvPr>
          <p:cNvPicPr>
            <a:picLocks noChangeAspect="1"/>
          </p:cNvPicPr>
          <p:nvPr/>
        </p:nvPicPr>
        <p:blipFill>
          <a:blip r:embed="rId4"/>
          <a:stretch>
            <a:fillRect/>
          </a:stretch>
        </p:blipFill>
        <p:spPr>
          <a:xfrm>
            <a:off x="7950326" y="1392165"/>
            <a:ext cx="2162175" cy="4171950"/>
          </a:xfrm>
          <a:prstGeom prst="rect">
            <a:avLst/>
          </a:prstGeom>
        </p:spPr>
      </p:pic>
      <p:cxnSp>
        <p:nvCxnSpPr>
          <p:cNvPr id="13" name="Straight Arrow Connector 12">
            <a:extLst>
              <a:ext uri="{FF2B5EF4-FFF2-40B4-BE49-F238E27FC236}">
                <a16:creationId xmlns:a16="http://schemas.microsoft.com/office/drawing/2014/main" id="{5B5901E1-E2EB-4BA0-9295-422703CF442A}"/>
              </a:ext>
            </a:extLst>
          </p:cNvPr>
          <p:cNvCxnSpPr>
            <a:cxnSpLocks/>
          </p:cNvCxnSpPr>
          <p:nvPr/>
        </p:nvCxnSpPr>
        <p:spPr>
          <a:xfrm>
            <a:off x="9027430" y="5886517"/>
            <a:ext cx="0" cy="3491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2A62821E-56B9-4156-9EC7-172AFE3EBCCF}"/>
              </a:ext>
            </a:extLst>
          </p:cNvPr>
          <p:cNvSpPr txBox="1"/>
          <p:nvPr/>
        </p:nvSpPr>
        <p:spPr>
          <a:xfrm>
            <a:off x="8507760" y="6300452"/>
            <a:ext cx="2160240" cy="369332"/>
          </a:xfrm>
          <a:prstGeom prst="rect">
            <a:avLst/>
          </a:prstGeom>
          <a:noFill/>
        </p:spPr>
        <p:txBody>
          <a:bodyPr wrap="square" rtlCol="0">
            <a:spAutoFit/>
          </a:bodyPr>
          <a:lstStyle/>
          <a:p>
            <a:r>
              <a:rPr lang="en-US" dirty="0"/>
              <a:t>To 1274 total</a:t>
            </a:r>
          </a:p>
        </p:txBody>
      </p:sp>
      <p:sp>
        <p:nvSpPr>
          <p:cNvPr id="15" name="TextBox 14">
            <a:extLst>
              <a:ext uri="{FF2B5EF4-FFF2-40B4-BE49-F238E27FC236}">
                <a16:creationId xmlns:a16="http://schemas.microsoft.com/office/drawing/2014/main" id="{A480E5C3-73CC-478C-88E0-278EC05D2011}"/>
              </a:ext>
            </a:extLst>
          </p:cNvPr>
          <p:cNvSpPr txBox="1"/>
          <p:nvPr/>
        </p:nvSpPr>
        <p:spPr>
          <a:xfrm>
            <a:off x="7985770" y="732686"/>
            <a:ext cx="2126731" cy="646331"/>
          </a:xfrm>
          <a:prstGeom prst="rect">
            <a:avLst/>
          </a:prstGeom>
          <a:noFill/>
        </p:spPr>
        <p:txBody>
          <a:bodyPr wrap="square" rtlCol="0">
            <a:spAutoFit/>
          </a:bodyPr>
          <a:lstStyle/>
          <a:p>
            <a:pPr algn="ctr"/>
            <a:r>
              <a:rPr lang="en-US" dirty="0"/>
              <a:t>1,274 Probable to Cancel </a:t>
            </a:r>
          </a:p>
        </p:txBody>
      </p:sp>
      <p:sp>
        <p:nvSpPr>
          <p:cNvPr id="19" name="TextBox 18">
            <a:extLst>
              <a:ext uri="{FF2B5EF4-FFF2-40B4-BE49-F238E27FC236}">
                <a16:creationId xmlns:a16="http://schemas.microsoft.com/office/drawing/2014/main" id="{F12F8871-7F66-47FA-927D-CA218646FA37}"/>
              </a:ext>
            </a:extLst>
          </p:cNvPr>
          <p:cNvSpPr txBox="1"/>
          <p:nvPr/>
        </p:nvSpPr>
        <p:spPr>
          <a:xfrm>
            <a:off x="1919536" y="188216"/>
            <a:ext cx="8640960" cy="369332"/>
          </a:xfrm>
          <a:prstGeom prst="rect">
            <a:avLst/>
          </a:prstGeom>
          <a:noFill/>
        </p:spPr>
        <p:txBody>
          <a:bodyPr wrap="square" rtlCol="0">
            <a:spAutoFit/>
          </a:bodyPr>
          <a:lstStyle/>
          <a:p>
            <a:r>
              <a:rPr lang="en-US" dirty="0"/>
              <a:t>The Predictive Model Identifies Targets For a Risk Management Strategy for Comcast</a:t>
            </a:r>
          </a:p>
        </p:txBody>
      </p:sp>
    </p:spTree>
    <p:extLst>
      <p:ext uri="{BB962C8B-B14F-4D97-AF65-F5344CB8AC3E}">
        <p14:creationId xmlns:p14="http://schemas.microsoft.com/office/powerpoint/2010/main" val="265167893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johna\AppData\Local\Temp\SNAGHTML189bdd61.PNG">
            <a:extLst>
              <a:ext uri="{FF2B5EF4-FFF2-40B4-BE49-F238E27FC236}">
                <a16:creationId xmlns:a16="http://schemas.microsoft.com/office/drawing/2014/main" id="{0C2D7EDE-580A-42BA-92C9-C1E1EB4328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080" y="1139537"/>
            <a:ext cx="4324350" cy="54102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Users\johna\AppData\Local\Temp\SNAGHTML189dc5b9.PNG">
            <a:extLst>
              <a:ext uri="{FF2B5EF4-FFF2-40B4-BE49-F238E27FC236}">
                <a16:creationId xmlns:a16="http://schemas.microsoft.com/office/drawing/2014/main" id="{7F1F2D62-E71F-4863-BB36-B00A5D831D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27888" y="165389"/>
            <a:ext cx="6877050" cy="386715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69B87416-7D32-4F17-9624-43A99A7E97E1}"/>
              </a:ext>
            </a:extLst>
          </p:cNvPr>
          <p:cNvPicPr>
            <a:picLocks noChangeAspect="1"/>
          </p:cNvPicPr>
          <p:nvPr/>
        </p:nvPicPr>
        <p:blipFill>
          <a:blip r:embed="rId4"/>
          <a:stretch>
            <a:fillRect/>
          </a:stretch>
        </p:blipFill>
        <p:spPr>
          <a:xfrm>
            <a:off x="4791110" y="4032539"/>
            <a:ext cx="7514286" cy="2723809"/>
          </a:xfrm>
          <a:prstGeom prst="rect">
            <a:avLst/>
          </a:prstGeom>
        </p:spPr>
      </p:pic>
      <p:sp>
        <p:nvSpPr>
          <p:cNvPr id="4" name="TextBox 3">
            <a:extLst>
              <a:ext uri="{FF2B5EF4-FFF2-40B4-BE49-F238E27FC236}">
                <a16:creationId xmlns:a16="http://schemas.microsoft.com/office/drawing/2014/main" id="{0E12EFF5-4592-4BB8-9BEB-46E5A8DE49AD}"/>
              </a:ext>
            </a:extLst>
          </p:cNvPr>
          <p:cNvSpPr txBox="1"/>
          <p:nvPr/>
        </p:nvSpPr>
        <p:spPr>
          <a:xfrm>
            <a:off x="166255" y="165389"/>
            <a:ext cx="4031672" cy="646331"/>
          </a:xfrm>
          <a:prstGeom prst="rect">
            <a:avLst/>
          </a:prstGeom>
          <a:noFill/>
        </p:spPr>
        <p:txBody>
          <a:bodyPr wrap="square" rtlCol="0">
            <a:spAutoFit/>
          </a:bodyPr>
          <a:lstStyle/>
          <a:p>
            <a:r>
              <a:rPr lang="en-US" dirty="0"/>
              <a:t>Example of Deployed Code for a Text Model</a:t>
            </a:r>
          </a:p>
        </p:txBody>
      </p:sp>
    </p:spTree>
    <p:extLst>
      <p:ext uri="{BB962C8B-B14F-4D97-AF65-F5344CB8AC3E}">
        <p14:creationId xmlns:p14="http://schemas.microsoft.com/office/powerpoint/2010/main" val="365545390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3E14520-347B-4F18-9ACC-7D1D337D29F0}"/>
              </a:ext>
            </a:extLst>
          </p:cNvPr>
          <p:cNvSpPr txBox="1"/>
          <p:nvPr/>
        </p:nvSpPr>
        <p:spPr>
          <a:xfrm>
            <a:off x="1651000" y="711200"/>
            <a:ext cx="9131300" cy="646331"/>
          </a:xfrm>
          <a:prstGeom prst="rect">
            <a:avLst/>
          </a:prstGeom>
          <a:noFill/>
        </p:spPr>
        <p:txBody>
          <a:bodyPr wrap="square" rtlCol="0">
            <a:spAutoFit/>
          </a:bodyPr>
          <a:lstStyle/>
          <a:p>
            <a:pPr algn="ctr"/>
            <a:r>
              <a:rPr lang="en-US" sz="3600" dirty="0"/>
              <a:t>Principle of Insufficient Reason</a:t>
            </a:r>
          </a:p>
        </p:txBody>
      </p:sp>
      <p:pic>
        <p:nvPicPr>
          <p:cNvPr id="3" name="Picture 2">
            <a:extLst>
              <a:ext uri="{FF2B5EF4-FFF2-40B4-BE49-F238E27FC236}">
                <a16:creationId xmlns:a16="http://schemas.microsoft.com/office/drawing/2014/main" id="{A4E9DB67-D34E-4E20-893F-7CCDF15557CC}"/>
              </a:ext>
            </a:extLst>
          </p:cNvPr>
          <p:cNvPicPr>
            <a:picLocks noChangeAspect="1"/>
          </p:cNvPicPr>
          <p:nvPr/>
        </p:nvPicPr>
        <p:blipFill>
          <a:blip r:embed="rId2"/>
          <a:stretch>
            <a:fillRect/>
          </a:stretch>
        </p:blipFill>
        <p:spPr>
          <a:xfrm>
            <a:off x="1510184" y="1998881"/>
            <a:ext cx="9679116" cy="2070100"/>
          </a:xfrm>
          <a:prstGeom prst="rect">
            <a:avLst/>
          </a:prstGeom>
        </p:spPr>
      </p:pic>
      <p:sp>
        <p:nvSpPr>
          <p:cNvPr id="4" name="TextBox 3">
            <a:extLst>
              <a:ext uri="{FF2B5EF4-FFF2-40B4-BE49-F238E27FC236}">
                <a16:creationId xmlns:a16="http://schemas.microsoft.com/office/drawing/2014/main" id="{75ECDE60-874E-4CCA-94D0-4DBE16D23F95}"/>
              </a:ext>
            </a:extLst>
          </p:cNvPr>
          <p:cNvSpPr txBox="1"/>
          <p:nvPr/>
        </p:nvSpPr>
        <p:spPr>
          <a:xfrm>
            <a:off x="1708150" y="4094381"/>
            <a:ext cx="9679116" cy="2677656"/>
          </a:xfrm>
          <a:prstGeom prst="rect">
            <a:avLst/>
          </a:prstGeom>
          <a:noFill/>
        </p:spPr>
        <p:txBody>
          <a:bodyPr wrap="square" rtlCol="0">
            <a:spAutoFit/>
          </a:bodyPr>
          <a:lstStyle/>
          <a:p>
            <a:r>
              <a:rPr lang="en-US" sz="2400" dirty="0">
                <a:solidFill>
                  <a:schemeClr val="tx1">
                    <a:lumMod val="75000"/>
                    <a:lumOff val="25000"/>
                  </a:schemeClr>
                </a:solidFill>
              </a:rPr>
              <a:t>This principle, which is very much tied to Shannon’s principle of information entropy, is a driving force of data science. Without data every possible business action (i.e. solution) is equally likely to deliver the desired outcome. If we attack a problem using all possible actions (solutions) at once, however, we can no longer be efficient and competitive. The identification of variable importance in data science models enables us to prioritize actions leading to increased efficiency and effectiveness.</a:t>
            </a:r>
          </a:p>
        </p:txBody>
      </p:sp>
    </p:spTree>
    <p:extLst>
      <p:ext uri="{BB962C8B-B14F-4D97-AF65-F5344CB8AC3E}">
        <p14:creationId xmlns:p14="http://schemas.microsoft.com/office/powerpoint/2010/main" val="24288679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818774" y="915653"/>
            <a:ext cx="4800600" cy="4810125"/>
          </a:xfrm>
          <a:prstGeom prst="rect">
            <a:avLst/>
          </a:prstGeom>
        </p:spPr>
      </p:pic>
      <p:sp>
        <p:nvSpPr>
          <p:cNvPr id="3" name="TextBox 2"/>
          <p:cNvSpPr txBox="1"/>
          <p:nvPr/>
        </p:nvSpPr>
        <p:spPr>
          <a:xfrm>
            <a:off x="6906126" y="457200"/>
            <a:ext cx="1913021" cy="369332"/>
          </a:xfrm>
          <a:prstGeom prst="rect">
            <a:avLst/>
          </a:prstGeom>
          <a:noFill/>
        </p:spPr>
        <p:txBody>
          <a:bodyPr wrap="square" rtlCol="0">
            <a:spAutoFit/>
          </a:bodyPr>
          <a:lstStyle/>
          <a:p>
            <a:r>
              <a:rPr lang="en-US" dirty="0"/>
              <a:t>Project</a:t>
            </a:r>
          </a:p>
        </p:txBody>
      </p:sp>
      <p:sp>
        <p:nvSpPr>
          <p:cNvPr id="4" name="TextBox 3"/>
          <p:cNvSpPr txBox="1"/>
          <p:nvPr/>
        </p:nvSpPr>
        <p:spPr>
          <a:xfrm>
            <a:off x="8078804" y="457200"/>
            <a:ext cx="1913021" cy="369332"/>
          </a:xfrm>
          <a:prstGeom prst="rect">
            <a:avLst/>
          </a:prstGeom>
          <a:noFill/>
        </p:spPr>
        <p:txBody>
          <a:bodyPr wrap="square" rtlCol="0">
            <a:spAutoFit/>
          </a:bodyPr>
          <a:lstStyle/>
          <a:p>
            <a:r>
              <a:rPr lang="en-US" dirty="0"/>
              <a:t>Week </a:t>
            </a:r>
          </a:p>
        </p:txBody>
      </p:sp>
      <p:sp>
        <p:nvSpPr>
          <p:cNvPr id="5" name="TextBox 4"/>
          <p:cNvSpPr txBox="1"/>
          <p:nvPr/>
        </p:nvSpPr>
        <p:spPr>
          <a:xfrm>
            <a:off x="9251482" y="457200"/>
            <a:ext cx="1913021" cy="369332"/>
          </a:xfrm>
          <a:prstGeom prst="rect">
            <a:avLst/>
          </a:prstGeom>
          <a:noFill/>
        </p:spPr>
        <p:txBody>
          <a:bodyPr wrap="square" rtlCol="0">
            <a:spAutoFit/>
          </a:bodyPr>
          <a:lstStyle/>
          <a:p>
            <a:r>
              <a:rPr lang="en-US" dirty="0"/>
              <a:t>Team member </a:t>
            </a:r>
          </a:p>
        </p:txBody>
      </p:sp>
      <p:sp>
        <p:nvSpPr>
          <p:cNvPr id="6" name="Arrow: Down 5"/>
          <p:cNvSpPr/>
          <p:nvPr/>
        </p:nvSpPr>
        <p:spPr>
          <a:xfrm>
            <a:off x="7045693" y="1001027"/>
            <a:ext cx="510139" cy="205018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Arrow: Down 6"/>
          <p:cNvSpPr/>
          <p:nvPr/>
        </p:nvSpPr>
        <p:spPr>
          <a:xfrm>
            <a:off x="8189495" y="1001027"/>
            <a:ext cx="510139" cy="205018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Down 7"/>
          <p:cNvSpPr/>
          <p:nvPr/>
        </p:nvSpPr>
        <p:spPr>
          <a:xfrm>
            <a:off x="9736755" y="1001027"/>
            <a:ext cx="510139" cy="205018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7045693" y="3878981"/>
            <a:ext cx="4369869" cy="646331"/>
          </a:xfrm>
          <a:prstGeom prst="rect">
            <a:avLst/>
          </a:prstGeom>
          <a:noFill/>
        </p:spPr>
        <p:txBody>
          <a:bodyPr wrap="square" rtlCol="0">
            <a:spAutoFit/>
          </a:bodyPr>
          <a:lstStyle/>
          <a:p>
            <a:r>
              <a:rPr lang="en-US" dirty="0"/>
              <a:t>Problem: How to extract useful dimensions and merge with structured data?</a:t>
            </a:r>
          </a:p>
        </p:txBody>
      </p:sp>
      <p:sp>
        <p:nvSpPr>
          <p:cNvPr id="10" name="TextBox 9"/>
          <p:cNvSpPr txBox="1"/>
          <p:nvPr/>
        </p:nvSpPr>
        <p:spPr>
          <a:xfrm>
            <a:off x="1951894" y="217809"/>
            <a:ext cx="5348868" cy="369332"/>
          </a:xfrm>
          <a:prstGeom prst="rect">
            <a:avLst/>
          </a:prstGeom>
          <a:noFill/>
        </p:spPr>
        <p:txBody>
          <a:bodyPr wrap="square" rtlCol="0">
            <a:spAutoFit/>
          </a:bodyPr>
          <a:lstStyle/>
          <a:p>
            <a:r>
              <a:rPr lang="en-US" dirty="0"/>
              <a:t>Risk Dataset is A Small Subset of the PRIMMS Example</a:t>
            </a:r>
          </a:p>
        </p:txBody>
      </p:sp>
    </p:spTree>
    <p:extLst>
      <p:ext uri="{BB962C8B-B14F-4D97-AF65-F5344CB8AC3E}">
        <p14:creationId xmlns:p14="http://schemas.microsoft.com/office/powerpoint/2010/main" val="338451807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5524" y="1514714"/>
            <a:ext cx="12180952" cy="3828571"/>
          </a:xfrm>
          <a:prstGeom prst="rect">
            <a:avLst/>
          </a:prstGeom>
        </p:spPr>
      </p:pic>
      <p:sp>
        <p:nvSpPr>
          <p:cNvPr id="4" name="TextBox 3"/>
          <p:cNvSpPr txBox="1"/>
          <p:nvPr/>
        </p:nvSpPr>
        <p:spPr>
          <a:xfrm>
            <a:off x="3016333" y="1145382"/>
            <a:ext cx="8109679" cy="369332"/>
          </a:xfrm>
          <a:prstGeom prst="rect">
            <a:avLst/>
          </a:prstGeom>
          <a:noFill/>
        </p:spPr>
        <p:txBody>
          <a:bodyPr wrap="square" rtlCol="0">
            <a:spAutoFit/>
          </a:bodyPr>
          <a:lstStyle/>
          <a:p>
            <a:pPr algn="ctr"/>
            <a:r>
              <a:rPr lang="en-US" dirty="0"/>
              <a:t>Projects 1 through 40</a:t>
            </a:r>
          </a:p>
        </p:txBody>
      </p:sp>
      <p:sp>
        <p:nvSpPr>
          <p:cNvPr id="5" name="TextBox 4"/>
          <p:cNvSpPr txBox="1"/>
          <p:nvPr/>
        </p:nvSpPr>
        <p:spPr>
          <a:xfrm>
            <a:off x="522514" y="154379"/>
            <a:ext cx="11139055" cy="1077218"/>
          </a:xfrm>
          <a:prstGeom prst="rect">
            <a:avLst/>
          </a:prstGeom>
          <a:noFill/>
        </p:spPr>
        <p:txBody>
          <a:bodyPr wrap="square" rtlCol="0">
            <a:spAutoFit/>
          </a:bodyPr>
          <a:lstStyle/>
          <a:p>
            <a:pPr algn="ctr"/>
            <a:r>
              <a:rPr lang="en-US" sz="3200" dirty="0"/>
              <a:t>Dataset 6 Reflects Case Occurrences of Risk Categories By Specific Projects</a:t>
            </a:r>
          </a:p>
        </p:txBody>
      </p:sp>
    </p:spTree>
    <p:extLst>
      <p:ext uri="{BB962C8B-B14F-4D97-AF65-F5344CB8AC3E}">
        <p14:creationId xmlns:p14="http://schemas.microsoft.com/office/powerpoint/2010/main" val="371104527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28877" y="146592"/>
            <a:ext cx="2653259" cy="1200329"/>
          </a:xfrm>
          <a:prstGeom prst="rect">
            <a:avLst/>
          </a:prstGeom>
          <a:noFill/>
        </p:spPr>
        <p:txBody>
          <a:bodyPr wrap="square" rtlCol="0">
            <a:spAutoFit/>
          </a:bodyPr>
          <a:lstStyle/>
          <a:p>
            <a:pPr algn="ctr"/>
            <a:r>
              <a:rPr lang="en-US" dirty="0"/>
              <a:t>Target Label  Representing Project Outcome success or Failure</a:t>
            </a:r>
          </a:p>
          <a:p>
            <a:pPr algn="ctr"/>
            <a:r>
              <a:rPr lang="en-US" dirty="0"/>
              <a:t>(0 to 1)</a:t>
            </a:r>
          </a:p>
        </p:txBody>
      </p:sp>
      <p:sp>
        <p:nvSpPr>
          <p:cNvPr id="10" name="TextBox 9"/>
          <p:cNvSpPr txBox="1"/>
          <p:nvPr/>
        </p:nvSpPr>
        <p:spPr>
          <a:xfrm>
            <a:off x="3880170" y="228897"/>
            <a:ext cx="6505775" cy="646331"/>
          </a:xfrm>
          <a:prstGeom prst="rect">
            <a:avLst/>
          </a:prstGeom>
          <a:noFill/>
        </p:spPr>
        <p:txBody>
          <a:bodyPr wrap="square" rtlCol="0">
            <a:spAutoFit/>
          </a:bodyPr>
          <a:lstStyle/>
          <a:p>
            <a:r>
              <a:rPr lang="en-US" dirty="0"/>
              <a:t>Latent/Predictor Variables Based Upon Frequency of Mentions From Weekly Surveys Conducted during Projects</a:t>
            </a:r>
          </a:p>
        </p:txBody>
      </p:sp>
      <p:sp>
        <p:nvSpPr>
          <p:cNvPr id="11" name="Left Brace 10"/>
          <p:cNvSpPr/>
          <p:nvPr/>
        </p:nvSpPr>
        <p:spPr>
          <a:xfrm rot="5400000">
            <a:off x="5952362" y="-3415214"/>
            <a:ext cx="514742" cy="9307775"/>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pic>
        <p:nvPicPr>
          <p:cNvPr id="6" name="Picture 5">
            <a:extLst>
              <a:ext uri="{FF2B5EF4-FFF2-40B4-BE49-F238E27FC236}">
                <a16:creationId xmlns:a16="http://schemas.microsoft.com/office/drawing/2014/main" id="{0F5EAD13-C3C4-465B-9824-DF0E38C2F133}"/>
              </a:ext>
            </a:extLst>
          </p:cNvPr>
          <p:cNvPicPr>
            <a:picLocks noChangeAspect="1"/>
          </p:cNvPicPr>
          <p:nvPr/>
        </p:nvPicPr>
        <p:blipFill>
          <a:blip r:embed="rId2"/>
          <a:stretch>
            <a:fillRect/>
          </a:stretch>
        </p:blipFill>
        <p:spPr>
          <a:xfrm>
            <a:off x="735726" y="1708192"/>
            <a:ext cx="10028373" cy="5025678"/>
          </a:xfrm>
          <a:prstGeom prst="rect">
            <a:avLst/>
          </a:prstGeom>
        </p:spPr>
      </p:pic>
    </p:spTree>
    <p:extLst>
      <p:ext uri="{BB962C8B-B14F-4D97-AF65-F5344CB8AC3E}">
        <p14:creationId xmlns:p14="http://schemas.microsoft.com/office/powerpoint/2010/main" val="21011705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01" y="920643"/>
            <a:ext cx="12192000" cy="5092914"/>
          </a:xfrm>
          <a:prstGeom prst="rect">
            <a:avLst/>
          </a:prstGeom>
          <a:ln>
            <a:solidFill>
              <a:schemeClr val="tx1"/>
            </a:solidFill>
          </a:ln>
        </p:spPr>
      </p:pic>
      <p:sp>
        <p:nvSpPr>
          <p:cNvPr id="3" name="TextBox 2"/>
          <p:cNvSpPr txBox="1"/>
          <p:nvPr/>
        </p:nvSpPr>
        <p:spPr>
          <a:xfrm>
            <a:off x="1157286" y="-33464"/>
            <a:ext cx="9801225" cy="954107"/>
          </a:xfrm>
          <a:prstGeom prst="rect">
            <a:avLst/>
          </a:prstGeom>
          <a:noFill/>
        </p:spPr>
        <p:txBody>
          <a:bodyPr wrap="square" rtlCol="0">
            <a:spAutoFit/>
          </a:bodyPr>
          <a:lstStyle/>
          <a:p>
            <a:pPr algn="ctr"/>
            <a:r>
              <a:rPr lang="en-US" sz="2800" dirty="0"/>
              <a:t>Profile of 57 Projects Studied for Which Weekly Risk Identification Methodology Was Requested </a:t>
            </a:r>
          </a:p>
        </p:txBody>
      </p:sp>
      <p:sp>
        <p:nvSpPr>
          <p:cNvPr id="4" name="TextBox 3"/>
          <p:cNvSpPr txBox="1"/>
          <p:nvPr/>
        </p:nvSpPr>
        <p:spPr>
          <a:xfrm>
            <a:off x="1157286" y="6211669"/>
            <a:ext cx="5900737" cy="646331"/>
          </a:xfrm>
          <a:prstGeom prst="rect">
            <a:avLst/>
          </a:prstGeom>
          <a:noFill/>
        </p:spPr>
        <p:txBody>
          <a:bodyPr wrap="square" rtlCol="0">
            <a:spAutoFit/>
          </a:bodyPr>
          <a:lstStyle/>
          <a:p>
            <a:r>
              <a:rPr lang="en-US" dirty="0"/>
              <a:t>37 Projects Made it into Execution Phases</a:t>
            </a:r>
          </a:p>
          <a:p>
            <a:r>
              <a:rPr lang="en-US" dirty="0"/>
              <a:t>20 Project Did Not Make It Out of Initiation/Planning</a:t>
            </a:r>
          </a:p>
        </p:txBody>
      </p:sp>
    </p:spTree>
    <p:extLst>
      <p:ext uri="{BB962C8B-B14F-4D97-AF65-F5344CB8AC3E}">
        <p14:creationId xmlns:p14="http://schemas.microsoft.com/office/powerpoint/2010/main" val="352131005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748145" y="290945"/>
            <a:ext cx="10695709" cy="954107"/>
          </a:xfrm>
          <a:prstGeom prst="rect">
            <a:avLst/>
          </a:prstGeom>
          <a:noFill/>
        </p:spPr>
        <p:txBody>
          <a:bodyPr wrap="square" rtlCol="0">
            <a:spAutoFit/>
          </a:bodyPr>
          <a:lstStyle/>
          <a:p>
            <a:pPr algn="ctr"/>
            <a:r>
              <a:rPr lang="en-US" sz="2800" dirty="0"/>
              <a:t>Profile of 37 </a:t>
            </a:r>
            <a:r>
              <a:rPr lang="en-US" sz="2800" u="sng" dirty="0"/>
              <a:t>Executed</a:t>
            </a:r>
            <a:r>
              <a:rPr lang="en-US" sz="2800" dirty="0"/>
              <a:t> Projects By Risk Category Number of Mentions </a:t>
            </a:r>
          </a:p>
          <a:p>
            <a:pPr algn="ctr"/>
            <a:r>
              <a:rPr lang="en-US" sz="2800" dirty="0"/>
              <a:t>Successful (Orange) and Unsuccessful (Blue)</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720193"/>
            <a:ext cx="12192000" cy="3417613"/>
          </a:xfrm>
          <a:prstGeom prst="rect">
            <a:avLst/>
          </a:prstGeom>
          <a:ln>
            <a:solidFill>
              <a:schemeClr val="tx1"/>
            </a:solidFill>
          </a:ln>
        </p:spPr>
      </p:pic>
      <p:sp>
        <p:nvSpPr>
          <p:cNvPr id="2" name="TextBox 1"/>
          <p:cNvSpPr txBox="1"/>
          <p:nvPr/>
        </p:nvSpPr>
        <p:spPr>
          <a:xfrm>
            <a:off x="1471613" y="5457825"/>
            <a:ext cx="8029575" cy="523220"/>
          </a:xfrm>
          <a:prstGeom prst="rect">
            <a:avLst/>
          </a:prstGeom>
          <a:noFill/>
        </p:spPr>
        <p:txBody>
          <a:bodyPr wrap="square" rtlCol="0">
            <a:spAutoFit/>
          </a:bodyPr>
          <a:lstStyle/>
          <a:p>
            <a:pPr algn="ctr"/>
            <a:r>
              <a:rPr lang="en-US" sz="2800" dirty="0"/>
              <a:t>Each Project Has Its Own “Signature”</a:t>
            </a:r>
          </a:p>
        </p:txBody>
      </p:sp>
    </p:spTree>
    <p:extLst>
      <p:ext uri="{BB962C8B-B14F-4D97-AF65-F5344CB8AC3E}">
        <p14:creationId xmlns:p14="http://schemas.microsoft.com/office/powerpoint/2010/main" val="295055294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BADB882-A227-4B03-852F-692168CAB9CE}"/>
              </a:ext>
            </a:extLst>
          </p:cNvPr>
          <p:cNvPicPr>
            <a:picLocks noChangeAspect="1"/>
          </p:cNvPicPr>
          <p:nvPr/>
        </p:nvPicPr>
        <p:blipFill>
          <a:blip r:embed="rId2"/>
          <a:stretch>
            <a:fillRect/>
          </a:stretch>
        </p:blipFill>
        <p:spPr>
          <a:xfrm>
            <a:off x="838760" y="4461572"/>
            <a:ext cx="11250706" cy="1428520"/>
          </a:xfrm>
          <a:prstGeom prst="rect">
            <a:avLst/>
          </a:prstGeom>
        </p:spPr>
      </p:pic>
      <p:pic>
        <p:nvPicPr>
          <p:cNvPr id="3" name="Picture 2">
            <a:extLst>
              <a:ext uri="{FF2B5EF4-FFF2-40B4-BE49-F238E27FC236}">
                <a16:creationId xmlns:a16="http://schemas.microsoft.com/office/drawing/2014/main" id="{A64E0F14-BC51-4661-B1AC-5BEA2BF96696}"/>
              </a:ext>
            </a:extLst>
          </p:cNvPr>
          <p:cNvPicPr>
            <a:picLocks noChangeAspect="1"/>
          </p:cNvPicPr>
          <p:nvPr/>
        </p:nvPicPr>
        <p:blipFill>
          <a:blip r:embed="rId3"/>
          <a:stretch>
            <a:fillRect/>
          </a:stretch>
        </p:blipFill>
        <p:spPr>
          <a:xfrm>
            <a:off x="838760" y="261937"/>
            <a:ext cx="9734550" cy="3771900"/>
          </a:xfrm>
          <a:prstGeom prst="rect">
            <a:avLst/>
          </a:prstGeom>
        </p:spPr>
      </p:pic>
    </p:spTree>
    <p:extLst>
      <p:ext uri="{BB962C8B-B14F-4D97-AF65-F5344CB8AC3E}">
        <p14:creationId xmlns:p14="http://schemas.microsoft.com/office/powerpoint/2010/main" val="27356055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26523F6-C449-4416-BE2E-A3AFE99FA271}"/>
              </a:ext>
            </a:extLst>
          </p:cNvPr>
          <p:cNvPicPr>
            <a:picLocks noChangeAspect="1"/>
          </p:cNvPicPr>
          <p:nvPr/>
        </p:nvPicPr>
        <p:blipFill>
          <a:blip r:embed="rId2"/>
          <a:stretch>
            <a:fillRect/>
          </a:stretch>
        </p:blipFill>
        <p:spPr>
          <a:xfrm>
            <a:off x="495745" y="1205948"/>
            <a:ext cx="11150435" cy="4426226"/>
          </a:xfrm>
          <a:prstGeom prst="rect">
            <a:avLst/>
          </a:prstGeom>
        </p:spPr>
      </p:pic>
    </p:spTree>
    <p:extLst>
      <p:ext uri="{BB962C8B-B14F-4D97-AF65-F5344CB8AC3E}">
        <p14:creationId xmlns:p14="http://schemas.microsoft.com/office/powerpoint/2010/main" val="342792804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0F62B7B-FE6C-46F8-A804-170D6F59AC8D}"/>
              </a:ext>
            </a:extLst>
          </p:cNvPr>
          <p:cNvPicPr>
            <a:picLocks noChangeAspect="1"/>
          </p:cNvPicPr>
          <p:nvPr/>
        </p:nvPicPr>
        <p:blipFill>
          <a:blip r:embed="rId2"/>
          <a:stretch>
            <a:fillRect/>
          </a:stretch>
        </p:blipFill>
        <p:spPr>
          <a:xfrm>
            <a:off x="0" y="906835"/>
            <a:ext cx="12192000" cy="5773744"/>
          </a:xfrm>
          <a:prstGeom prst="rect">
            <a:avLst/>
          </a:prstGeom>
        </p:spPr>
      </p:pic>
      <p:sp>
        <p:nvSpPr>
          <p:cNvPr id="3" name="TextBox 2">
            <a:extLst>
              <a:ext uri="{FF2B5EF4-FFF2-40B4-BE49-F238E27FC236}">
                <a16:creationId xmlns:a16="http://schemas.microsoft.com/office/drawing/2014/main" id="{2146B551-C1B5-44C4-A283-BDAF4838CF4D}"/>
              </a:ext>
            </a:extLst>
          </p:cNvPr>
          <p:cNvSpPr txBox="1"/>
          <p:nvPr/>
        </p:nvSpPr>
        <p:spPr>
          <a:xfrm>
            <a:off x="1828800" y="177421"/>
            <a:ext cx="8911988" cy="369332"/>
          </a:xfrm>
          <a:prstGeom prst="rect">
            <a:avLst/>
          </a:prstGeom>
          <a:noFill/>
        </p:spPr>
        <p:txBody>
          <a:bodyPr wrap="square" rtlCol="0">
            <a:spAutoFit/>
          </a:bodyPr>
          <a:lstStyle/>
          <a:p>
            <a:pPr algn="ctr"/>
            <a:r>
              <a:rPr lang="en-US" dirty="0"/>
              <a:t>Enron—Finding Illegal Activity From Emails—Using the Threats Dictionary</a:t>
            </a:r>
          </a:p>
        </p:txBody>
      </p:sp>
    </p:spTree>
    <p:extLst>
      <p:ext uri="{BB962C8B-B14F-4D97-AF65-F5344CB8AC3E}">
        <p14:creationId xmlns:p14="http://schemas.microsoft.com/office/powerpoint/2010/main" val="243720307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E4820E6-CE82-4F82-8F10-9F07B1235392}"/>
              </a:ext>
            </a:extLst>
          </p:cNvPr>
          <p:cNvPicPr>
            <a:picLocks noChangeAspect="1"/>
          </p:cNvPicPr>
          <p:nvPr/>
        </p:nvPicPr>
        <p:blipFill>
          <a:blip r:embed="rId2"/>
          <a:stretch>
            <a:fillRect/>
          </a:stretch>
        </p:blipFill>
        <p:spPr>
          <a:xfrm>
            <a:off x="2205037" y="138112"/>
            <a:ext cx="7781925" cy="6581775"/>
          </a:xfrm>
          <a:prstGeom prst="rect">
            <a:avLst/>
          </a:prstGeom>
        </p:spPr>
      </p:pic>
      <p:sp>
        <p:nvSpPr>
          <p:cNvPr id="3" name="TextBox 2">
            <a:extLst>
              <a:ext uri="{FF2B5EF4-FFF2-40B4-BE49-F238E27FC236}">
                <a16:creationId xmlns:a16="http://schemas.microsoft.com/office/drawing/2014/main" id="{11EDE41F-BD28-49F4-8BCB-44DA54E0B443}"/>
              </a:ext>
            </a:extLst>
          </p:cNvPr>
          <p:cNvSpPr txBox="1"/>
          <p:nvPr/>
        </p:nvSpPr>
        <p:spPr>
          <a:xfrm>
            <a:off x="99152" y="2346593"/>
            <a:ext cx="1145754" cy="923330"/>
          </a:xfrm>
          <a:prstGeom prst="rect">
            <a:avLst/>
          </a:prstGeom>
          <a:noFill/>
        </p:spPr>
        <p:txBody>
          <a:bodyPr wrap="square" rtlCol="0">
            <a:spAutoFit/>
          </a:bodyPr>
          <a:lstStyle/>
          <a:p>
            <a:r>
              <a:rPr lang="en-US" dirty="0"/>
              <a:t>Topic Analysis of Enron</a:t>
            </a:r>
          </a:p>
        </p:txBody>
      </p:sp>
    </p:spTree>
    <p:extLst>
      <p:ext uri="{BB962C8B-B14F-4D97-AF65-F5344CB8AC3E}">
        <p14:creationId xmlns:p14="http://schemas.microsoft.com/office/powerpoint/2010/main" val="94382519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rrow: Right 2">
            <a:extLst>
              <a:ext uri="{FF2B5EF4-FFF2-40B4-BE49-F238E27FC236}">
                <a16:creationId xmlns:a16="http://schemas.microsoft.com/office/drawing/2014/main" id="{63967B5E-3912-4A88-923F-069550A0A818}"/>
              </a:ext>
            </a:extLst>
          </p:cNvPr>
          <p:cNvSpPr/>
          <p:nvPr/>
        </p:nvSpPr>
        <p:spPr>
          <a:xfrm>
            <a:off x="564777" y="699247"/>
            <a:ext cx="1532965" cy="6051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FE76FC1-C21B-4188-87E7-EDDE82A076F9}"/>
              </a:ext>
            </a:extLst>
          </p:cNvPr>
          <p:cNvPicPr>
            <a:picLocks noChangeAspect="1"/>
          </p:cNvPicPr>
          <p:nvPr/>
        </p:nvPicPr>
        <p:blipFill>
          <a:blip r:embed="rId2"/>
          <a:stretch>
            <a:fillRect/>
          </a:stretch>
        </p:blipFill>
        <p:spPr>
          <a:xfrm>
            <a:off x="6781071" y="76148"/>
            <a:ext cx="5218754" cy="2463162"/>
          </a:xfrm>
          <a:prstGeom prst="rect">
            <a:avLst/>
          </a:prstGeom>
        </p:spPr>
      </p:pic>
      <p:pic>
        <p:nvPicPr>
          <p:cNvPr id="5" name="Picture 4">
            <a:extLst>
              <a:ext uri="{FF2B5EF4-FFF2-40B4-BE49-F238E27FC236}">
                <a16:creationId xmlns:a16="http://schemas.microsoft.com/office/drawing/2014/main" id="{F4E01789-6A62-4C9D-B0C1-8A56E66A2AFA}"/>
              </a:ext>
            </a:extLst>
          </p:cNvPr>
          <p:cNvPicPr>
            <a:picLocks noChangeAspect="1"/>
          </p:cNvPicPr>
          <p:nvPr/>
        </p:nvPicPr>
        <p:blipFill>
          <a:blip r:embed="rId3"/>
          <a:stretch>
            <a:fillRect/>
          </a:stretch>
        </p:blipFill>
        <p:spPr>
          <a:xfrm>
            <a:off x="2283131" y="363556"/>
            <a:ext cx="4497940" cy="4849659"/>
          </a:xfrm>
          <a:prstGeom prst="rect">
            <a:avLst/>
          </a:prstGeom>
        </p:spPr>
      </p:pic>
      <p:pic>
        <p:nvPicPr>
          <p:cNvPr id="6" name="Picture 5">
            <a:extLst>
              <a:ext uri="{FF2B5EF4-FFF2-40B4-BE49-F238E27FC236}">
                <a16:creationId xmlns:a16="http://schemas.microsoft.com/office/drawing/2014/main" id="{8246CB48-8AD7-4B87-9D5B-4D1C5B028E0D}"/>
              </a:ext>
            </a:extLst>
          </p:cNvPr>
          <p:cNvPicPr>
            <a:picLocks noChangeAspect="1"/>
          </p:cNvPicPr>
          <p:nvPr/>
        </p:nvPicPr>
        <p:blipFill>
          <a:blip r:embed="rId4"/>
          <a:stretch>
            <a:fillRect/>
          </a:stretch>
        </p:blipFill>
        <p:spPr>
          <a:xfrm>
            <a:off x="2434726" y="5213215"/>
            <a:ext cx="4850981" cy="1455294"/>
          </a:xfrm>
          <a:prstGeom prst="rect">
            <a:avLst/>
          </a:prstGeom>
        </p:spPr>
      </p:pic>
    </p:spTree>
    <p:extLst>
      <p:ext uri="{BB962C8B-B14F-4D97-AF65-F5344CB8AC3E}">
        <p14:creationId xmlns:p14="http://schemas.microsoft.com/office/powerpoint/2010/main" val="49273034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257FBAF-FB7E-403B-9BDD-4F73BA74D021}"/>
              </a:ext>
            </a:extLst>
          </p:cNvPr>
          <p:cNvSpPr txBox="1"/>
          <p:nvPr/>
        </p:nvSpPr>
        <p:spPr>
          <a:xfrm>
            <a:off x="2842352" y="1773716"/>
            <a:ext cx="6918593" cy="369332"/>
          </a:xfrm>
          <a:prstGeom prst="rect">
            <a:avLst/>
          </a:prstGeom>
          <a:noFill/>
        </p:spPr>
        <p:txBody>
          <a:bodyPr wrap="square" rtlCol="0">
            <a:spAutoFit/>
          </a:bodyPr>
          <a:lstStyle/>
          <a:p>
            <a:pPr algn="ctr"/>
            <a:r>
              <a:rPr lang="en-US" dirty="0"/>
              <a:t>Appendix</a:t>
            </a:r>
          </a:p>
        </p:txBody>
      </p:sp>
    </p:spTree>
    <p:extLst>
      <p:ext uri="{BB962C8B-B14F-4D97-AF65-F5344CB8AC3E}">
        <p14:creationId xmlns:p14="http://schemas.microsoft.com/office/powerpoint/2010/main" val="211050761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2038350" y="1995487"/>
            <a:ext cx="7065335" cy="4161773"/>
          </a:xfrm>
          <a:prstGeom prst="rect">
            <a:avLst/>
          </a:prstGeom>
        </p:spPr>
      </p:pic>
      <p:sp>
        <p:nvSpPr>
          <p:cNvPr id="4" name="Right Arrow 3"/>
          <p:cNvSpPr/>
          <p:nvPr/>
        </p:nvSpPr>
        <p:spPr>
          <a:xfrm>
            <a:off x="2286000" y="3419475"/>
            <a:ext cx="828675" cy="2571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1266825" y="3048000"/>
            <a:ext cx="1190625" cy="1200329"/>
          </a:xfrm>
          <a:prstGeom prst="rect">
            <a:avLst/>
          </a:prstGeom>
          <a:noFill/>
        </p:spPr>
        <p:txBody>
          <a:bodyPr wrap="square" rtlCol="0">
            <a:spAutoFit/>
          </a:bodyPr>
          <a:lstStyle/>
          <a:p>
            <a:r>
              <a:rPr lang="en-US" dirty="0"/>
              <a:t>Click Create New Project</a:t>
            </a:r>
          </a:p>
        </p:txBody>
      </p:sp>
    </p:spTree>
    <p:extLst>
      <p:ext uri="{BB962C8B-B14F-4D97-AF65-F5344CB8AC3E}">
        <p14:creationId xmlns:p14="http://schemas.microsoft.com/office/powerpoint/2010/main" val="231174177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75149"/>
            <a:ext cx="8067675" cy="4724400"/>
          </a:xfrm>
          <a:prstGeom prst="rect">
            <a:avLst/>
          </a:prstGeom>
        </p:spPr>
      </p:pic>
      <p:sp>
        <p:nvSpPr>
          <p:cNvPr id="4" name="Right Arrow 3"/>
          <p:cNvSpPr/>
          <p:nvPr/>
        </p:nvSpPr>
        <p:spPr>
          <a:xfrm rot="2505619">
            <a:off x="469082" y="704622"/>
            <a:ext cx="390485" cy="5647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0" y="0"/>
            <a:ext cx="1115122" cy="646331"/>
          </a:xfrm>
          <a:prstGeom prst="rect">
            <a:avLst/>
          </a:prstGeom>
          <a:noFill/>
        </p:spPr>
        <p:txBody>
          <a:bodyPr wrap="square" rtlCol="0">
            <a:spAutoFit/>
          </a:bodyPr>
          <a:lstStyle/>
          <a:p>
            <a:r>
              <a:rPr lang="en-US" dirty="0"/>
              <a:t>1) Click Import</a:t>
            </a:r>
          </a:p>
        </p:txBody>
      </p:sp>
      <p:sp>
        <p:nvSpPr>
          <p:cNvPr id="6" name="TextBox 5"/>
          <p:cNvSpPr txBox="1"/>
          <p:nvPr/>
        </p:nvSpPr>
        <p:spPr>
          <a:xfrm>
            <a:off x="6629167" y="340680"/>
            <a:ext cx="1115122" cy="646331"/>
          </a:xfrm>
          <a:prstGeom prst="rect">
            <a:avLst/>
          </a:prstGeom>
          <a:noFill/>
        </p:spPr>
        <p:txBody>
          <a:bodyPr wrap="square" rtlCol="0">
            <a:spAutoFit/>
          </a:bodyPr>
          <a:lstStyle/>
          <a:p>
            <a:r>
              <a:rPr lang="en-US" dirty="0"/>
              <a:t>2) Click MS Excel</a:t>
            </a:r>
          </a:p>
        </p:txBody>
      </p:sp>
      <p:sp>
        <p:nvSpPr>
          <p:cNvPr id="7" name="Down Arrow 6"/>
          <p:cNvSpPr/>
          <p:nvPr/>
        </p:nvSpPr>
        <p:spPr>
          <a:xfrm rot="2897996">
            <a:off x="6088334" y="851415"/>
            <a:ext cx="457200" cy="82519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3821196" y="5173635"/>
            <a:ext cx="1864853" cy="923330"/>
          </a:xfrm>
          <a:prstGeom prst="rect">
            <a:avLst/>
          </a:prstGeom>
          <a:noFill/>
        </p:spPr>
        <p:txBody>
          <a:bodyPr wrap="square" rtlCol="0">
            <a:spAutoFit/>
          </a:bodyPr>
          <a:lstStyle/>
          <a:p>
            <a:r>
              <a:rPr lang="en-US" dirty="0"/>
              <a:t>3) Select file from the class shared drive</a:t>
            </a:r>
          </a:p>
        </p:txBody>
      </p:sp>
      <p:sp>
        <p:nvSpPr>
          <p:cNvPr id="11" name="Down Arrow 10"/>
          <p:cNvSpPr/>
          <p:nvPr/>
        </p:nvSpPr>
        <p:spPr>
          <a:xfrm rot="17857639">
            <a:off x="5929009" y="5551425"/>
            <a:ext cx="457200" cy="82519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0175368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7F382C4-7F09-47F8-9CDD-BD42320F4312}"/>
              </a:ext>
            </a:extLst>
          </p:cNvPr>
          <p:cNvSpPr txBox="1"/>
          <p:nvPr/>
        </p:nvSpPr>
        <p:spPr>
          <a:xfrm>
            <a:off x="259307" y="982639"/>
            <a:ext cx="3657600" cy="369332"/>
          </a:xfrm>
          <a:prstGeom prst="rect">
            <a:avLst/>
          </a:prstGeom>
          <a:noFill/>
        </p:spPr>
        <p:txBody>
          <a:bodyPr wrap="square" rtlCol="0">
            <a:spAutoFit/>
          </a:bodyPr>
          <a:lstStyle/>
          <a:p>
            <a:r>
              <a:rPr lang="en-US" dirty="0"/>
              <a:t>Download to your local drive</a:t>
            </a:r>
          </a:p>
        </p:txBody>
      </p:sp>
      <p:pic>
        <p:nvPicPr>
          <p:cNvPr id="6" name="Picture 5">
            <a:extLst>
              <a:ext uri="{FF2B5EF4-FFF2-40B4-BE49-F238E27FC236}">
                <a16:creationId xmlns:a16="http://schemas.microsoft.com/office/drawing/2014/main" id="{07EC4570-0D1B-453C-BCDF-63F87EB95112}"/>
              </a:ext>
            </a:extLst>
          </p:cNvPr>
          <p:cNvPicPr>
            <a:picLocks noChangeAspect="1"/>
          </p:cNvPicPr>
          <p:nvPr/>
        </p:nvPicPr>
        <p:blipFill>
          <a:blip r:embed="rId2"/>
          <a:stretch>
            <a:fillRect/>
          </a:stretch>
        </p:blipFill>
        <p:spPr>
          <a:xfrm>
            <a:off x="6613619" y="816591"/>
            <a:ext cx="5610225" cy="5791200"/>
          </a:xfrm>
          <a:prstGeom prst="rect">
            <a:avLst/>
          </a:prstGeom>
        </p:spPr>
      </p:pic>
      <p:cxnSp>
        <p:nvCxnSpPr>
          <p:cNvPr id="5" name="Straight Arrow Connector 4">
            <a:extLst>
              <a:ext uri="{FF2B5EF4-FFF2-40B4-BE49-F238E27FC236}">
                <a16:creationId xmlns:a16="http://schemas.microsoft.com/office/drawing/2014/main" id="{2A29F15B-0837-41D8-8BC6-844205805B6C}"/>
              </a:ext>
            </a:extLst>
          </p:cNvPr>
          <p:cNvCxnSpPr>
            <a:cxnSpLocks/>
          </p:cNvCxnSpPr>
          <p:nvPr/>
        </p:nvCxnSpPr>
        <p:spPr>
          <a:xfrm>
            <a:off x="1201003" y="3712191"/>
            <a:ext cx="7219666" cy="2866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7E74A643-8EB8-4922-8ECA-6D38815DD56B}"/>
              </a:ext>
            </a:extLst>
          </p:cNvPr>
          <p:cNvCxnSpPr>
            <a:cxnSpLocks/>
          </p:cNvCxnSpPr>
          <p:nvPr/>
        </p:nvCxnSpPr>
        <p:spPr>
          <a:xfrm>
            <a:off x="1201003" y="4825620"/>
            <a:ext cx="7219666" cy="2866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511A8442-247C-47C9-81C9-4C5A95092C08}"/>
              </a:ext>
            </a:extLst>
          </p:cNvPr>
          <p:cNvSpPr txBox="1"/>
          <p:nvPr/>
        </p:nvSpPr>
        <p:spPr>
          <a:xfrm>
            <a:off x="406660" y="3376137"/>
            <a:ext cx="2554904" cy="369332"/>
          </a:xfrm>
          <a:prstGeom prst="rect">
            <a:avLst/>
          </a:prstGeom>
          <a:noFill/>
        </p:spPr>
        <p:txBody>
          <a:bodyPr wrap="square" rtlCol="0">
            <a:spAutoFit/>
          </a:bodyPr>
          <a:lstStyle/>
          <a:p>
            <a:r>
              <a:rPr lang="en-US" dirty="0"/>
              <a:t>QDA Files</a:t>
            </a:r>
          </a:p>
        </p:txBody>
      </p:sp>
    </p:spTree>
    <p:extLst>
      <p:ext uri="{BB962C8B-B14F-4D97-AF65-F5344CB8AC3E}">
        <p14:creationId xmlns:p14="http://schemas.microsoft.com/office/powerpoint/2010/main" val="147451938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274777" y="1065778"/>
            <a:ext cx="9473744" cy="5326380"/>
          </a:xfrm>
          <a:prstGeom prst="rect">
            <a:avLst/>
          </a:prstGeom>
        </p:spPr>
      </p:pic>
      <p:sp>
        <p:nvSpPr>
          <p:cNvPr id="3" name="TextBox 2"/>
          <p:cNvSpPr txBox="1"/>
          <p:nvPr/>
        </p:nvSpPr>
        <p:spPr>
          <a:xfrm>
            <a:off x="1962615" y="256478"/>
            <a:ext cx="8396868" cy="369332"/>
          </a:xfrm>
          <a:prstGeom prst="rect">
            <a:avLst/>
          </a:prstGeom>
          <a:noFill/>
        </p:spPr>
        <p:txBody>
          <a:bodyPr wrap="square" rtlCol="0">
            <a:spAutoFit/>
          </a:bodyPr>
          <a:lstStyle/>
          <a:p>
            <a:pPr algn="ctr"/>
            <a:r>
              <a:rPr lang="en-US" dirty="0"/>
              <a:t>QDA Will Execute and Give You This Screen View</a:t>
            </a:r>
          </a:p>
        </p:txBody>
      </p:sp>
    </p:spTree>
    <p:extLst>
      <p:ext uri="{BB962C8B-B14F-4D97-AF65-F5344CB8AC3E}">
        <p14:creationId xmlns:p14="http://schemas.microsoft.com/office/powerpoint/2010/main" val="283003139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09575" y="-228600"/>
            <a:ext cx="13011150" cy="7315200"/>
          </a:xfrm>
          <a:prstGeom prst="rect">
            <a:avLst/>
          </a:prstGeom>
        </p:spPr>
      </p:pic>
      <p:sp>
        <p:nvSpPr>
          <p:cNvPr id="3" name="TextBox 2"/>
          <p:cNvSpPr txBox="1"/>
          <p:nvPr/>
        </p:nvSpPr>
        <p:spPr>
          <a:xfrm>
            <a:off x="4834890" y="1918455"/>
            <a:ext cx="3760470" cy="1200329"/>
          </a:xfrm>
          <a:prstGeom prst="rect">
            <a:avLst/>
          </a:prstGeom>
          <a:noFill/>
        </p:spPr>
        <p:txBody>
          <a:bodyPr wrap="square" rtlCol="0">
            <a:spAutoFit/>
          </a:bodyPr>
          <a:lstStyle/>
          <a:p>
            <a:r>
              <a:rPr lang="en-US" dirty="0"/>
              <a:t>Then Select Analyze from the Menu</a:t>
            </a:r>
          </a:p>
          <a:p>
            <a:endParaRPr lang="en-US" dirty="0"/>
          </a:p>
          <a:p>
            <a:endParaRPr lang="en-US" dirty="0"/>
          </a:p>
          <a:p>
            <a:r>
              <a:rPr lang="en-US" dirty="0"/>
              <a:t>And then select Content Analysis</a:t>
            </a:r>
          </a:p>
        </p:txBody>
      </p:sp>
      <p:sp>
        <p:nvSpPr>
          <p:cNvPr id="4" name="Right Arrow 3"/>
          <p:cNvSpPr/>
          <p:nvPr/>
        </p:nvSpPr>
        <p:spPr>
          <a:xfrm rot="13431526">
            <a:off x="2770206" y="926926"/>
            <a:ext cx="2401391" cy="4000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ight Arrow 4"/>
          <p:cNvSpPr/>
          <p:nvPr/>
        </p:nvSpPr>
        <p:spPr>
          <a:xfrm rot="12596016">
            <a:off x="2358725" y="2013067"/>
            <a:ext cx="2401391" cy="4000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4168085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59616" y="205740"/>
            <a:ext cx="10957828" cy="6160770"/>
          </a:xfrm>
          <a:prstGeom prst="rect">
            <a:avLst/>
          </a:prstGeom>
        </p:spPr>
      </p:pic>
      <p:sp>
        <p:nvSpPr>
          <p:cNvPr id="3" name="TextBox 2"/>
          <p:cNvSpPr txBox="1"/>
          <p:nvPr/>
        </p:nvSpPr>
        <p:spPr>
          <a:xfrm>
            <a:off x="8858250" y="2811780"/>
            <a:ext cx="1485900" cy="646331"/>
          </a:xfrm>
          <a:prstGeom prst="rect">
            <a:avLst/>
          </a:prstGeom>
          <a:noFill/>
        </p:spPr>
        <p:txBody>
          <a:bodyPr wrap="square" rtlCol="0">
            <a:spAutoFit/>
          </a:bodyPr>
          <a:lstStyle/>
          <a:p>
            <a:r>
              <a:rPr lang="en-US" dirty="0"/>
              <a:t>Select risk Narrative</a:t>
            </a:r>
          </a:p>
        </p:txBody>
      </p:sp>
      <p:cxnSp>
        <p:nvCxnSpPr>
          <p:cNvPr id="5" name="Straight Arrow Connector 4"/>
          <p:cNvCxnSpPr>
            <a:stCxn id="3" idx="1"/>
          </p:cNvCxnSpPr>
          <p:nvPr/>
        </p:nvCxnSpPr>
        <p:spPr>
          <a:xfrm flipH="1" flipV="1">
            <a:off x="4080510" y="2377440"/>
            <a:ext cx="4777740" cy="7575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8936757" y="4999910"/>
            <a:ext cx="1485900" cy="369332"/>
          </a:xfrm>
          <a:prstGeom prst="rect">
            <a:avLst/>
          </a:prstGeom>
          <a:noFill/>
        </p:spPr>
        <p:txBody>
          <a:bodyPr wrap="square" rtlCol="0">
            <a:spAutoFit/>
          </a:bodyPr>
          <a:lstStyle/>
          <a:p>
            <a:r>
              <a:rPr lang="en-US" dirty="0"/>
              <a:t>Then hit OK</a:t>
            </a:r>
          </a:p>
        </p:txBody>
      </p:sp>
      <p:cxnSp>
        <p:nvCxnSpPr>
          <p:cNvPr id="9" name="Straight Arrow Connector 8"/>
          <p:cNvCxnSpPr>
            <a:stCxn id="8" idx="1"/>
          </p:cNvCxnSpPr>
          <p:nvPr/>
        </p:nvCxnSpPr>
        <p:spPr>
          <a:xfrm flipH="1" flipV="1">
            <a:off x="5989320" y="4506010"/>
            <a:ext cx="2947437" cy="6785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4080510" y="5086350"/>
            <a:ext cx="3383280" cy="369332"/>
          </a:xfrm>
          <a:prstGeom prst="rect">
            <a:avLst/>
          </a:prstGeom>
          <a:noFill/>
        </p:spPr>
        <p:txBody>
          <a:bodyPr wrap="square" rtlCol="0">
            <a:spAutoFit/>
          </a:bodyPr>
          <a:lstStyle/>
          <a:p>
            <a:r>
              <a:rPr lang="en-US" dirty="0"/>
              <a:t>This will take you into Wordstat</a:t>
            </a:r>
          </a:p>
        </p:txBody>
      </p:sp>
    </p:spTree>
    <p:extLst>
      <p:ext uri="{BB962C8B-B14F-4D97-AF65-F5344CB8AC3E}">
        <p14:creationId xmlns:p14="http://schemas.microsoft.com/office/powerpoint/2010/main" val="26988933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1737467-FD97-4170-8821-1E9026BADE52}"/>
              </a:ext>
            </a:extLst>
          </p:cNvPr>
          <p:cNvPicPr>
            <a:picLocks noChangeAspect="1"/>
          </p:cNvPicPr>
          <p:nvPr/>
        </p:nvPicPr>
        <p:blipFill>
          <a:blip r:embed="rId2"/>
          <a:stretch>
            <a:fillRect/>
          </a:stretch>
        </p:blipFill>
        <p:spPr>
          <a:xfrm>
            <a:off x="0" y="777007"/>
            <a:ext cx="12192000" cy="5303986"/>
          </a:xfrm>
          <a:prstGeom prst="rect">
            <a:avLst/>
          </a:prstGeom>
        </p:spPr>
      </p:pic>
    </p:spTree>
    <p:extLst>
      <p:ext uri="{BB962C8B-B14F-4D97-AF65-F5344CB8AC3E}">
        <p14:creationId xmlns:p14="http://schemas.microsoft.com/office/powerpoint/2010/main" val="74238107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219200"/>
            <a:ext cx="13011150" cy="7315200"/>
          </a:xfrm>
          <a:prstGeom prst="rect">
            <a:avLst/>
          </a:prstGeom>
        </p:spPr>
      </p:pic>
      <p:sp>
        <p:nvSpPr>
          <p:cNvPr id="3" name="TextBox 2"/>
          <p:cNvSpPr txBox="1"/>
          <p:nvPr/>
        </p:nvSpPr>
        <p:spPr>
          <a:xfrm>
            <a:off x="3303270" y="4514850"/>
            <a:ext cx="3360420" cy="1200329"/>
          </a:xfrm>
          <a:prstGeom prst="rect">
            <a:avLst/>
          </a:prstGeom>
          <a:noFill/>
        </p:spPr>
        <p:txBody>
          <a:bodyPr wrap="square" rtlCol="0">
            <a:spAutoFit/>
          </a:bodyPr>
          <a:lstStyle/>
          <a:p>
            <a:r>
              <a:rPr lang="en-US" dirty="0"/>
              <a:t>Once in Wordstat, bring in the dictionary (Reporting5) from BB shared drive and then check categorization</a:t>
            </a:r>
          </a:p>
        </p:txBody>
      </p:sp>
      <p:cxnSp>
        <p:nvCxnSpPr>
          <p:cNvPr id="5" name="Straight Arrow Connector 4"/>
          <p:cNvCxnSpPr/>
          <p:nvPr/>
        </p:nvCxnSpPr>
        <p:spPr>
          <a:xfrm flipV="1">
            <a:off x="3680460" y="811530"/>
            <a:ext cx="800100" cy="37147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586646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502919" y="221972"/>
            <a:ext cx="10989945" cy="6178827"/>
          </a:xfrm>
          <a:prstGeom prst="rect">
            <a:avLst/>
          </a:prstGeom>
        </p:spPr>
      </p:pic>
      <p:sp>
        <p:nvSpPr>
          <p:cNvPr id="2" name="TextBox 1"/>
          <p:cNvSpPr txBox="1"/>
          <p:nvPr/>
        </p:nvSpPr>
        <p:spPr>
          <a:xfrm>
            <a:off x="6812280" y="2914650"/>
            <a:ext cx="2834640" cy="646331"/>
          </a:xfrm>
          <a:prstGeom prst="rect">
            <a:avLst/>
          </a:prstGeom>
          <a:noFill/>
        </p:spPr>
        <p:txBody>
          <a:bodyPr wrap="square" rtlCol="0">
            <a:spAutoFit/>
          </a:bodyPr>
          <a:lstStyle/>
          <a:p>
            <a:r>
              <a:rPr lang="en-US" dirty="0"/>
              <a:t>You will then receive this view</a:t>
            </a:r>
          </a:p>
        </p:txBody>
      </p:sp>
    </p:spTree>
    <p:extLst>
      <p:ext uri="{BB962C8B-B14F-4D97-AF65-F5344CB8AC3E}">
        <p14:creationId xmlns:p14="http://schemas.microsoft.com/office/powerpoint/2010/main" val="221207614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09575" y="-228600"/>
            <a:ext cx="13011150" cy="7315200"/>
          </a:xfrm>
          <a:prstGeom prst="rect">
            <a:avLst/>
          </a:prstGeom>
        </p:spPr>
      </p:pic>
      <p:sp>
        <p:nvSpPr>
          <p:cNvPr id="3" name="TextBox 2"/>
          <p:cNvSpPr txBox="1"/>
          <p:nvPr/>
        </p:nvSpPr>
        <p:spPr>
          <a:xfrm>
            <a:off x="3429000" y="4709160"/>
            <a:ext cx="4617720" cy="646331"/>
          </a:xfrm>
          <a:prstGeom prst="rect">
            <a:avLst/>
          </a:prstGeom>
          <a:noFill/>
        </p:spPr>
        <p:txBody>
          <a:bodyPr wrap="square" rtlCol="0">
            <a:spAutoFit/>
          </a:bodyPr>
          <a:lstStyle/>
          <a:p>
            <a:r>
              <a:rPr lang="en-US" dirty="0"/>
              <a:t>Then Go to Frequencies, and You Will Receive This View</a:t>
            </a:r>
          </a:p>
        </p:txBody>
      </p:sp>
      <p:cxnSp>
        <p:nvCxnSpPr>
          <p:cNvPr id="5" name="Straight Arrow Connector 4"/>
          <p:cNvCxnSpPr/>
          <p:nvPr/>
        </p:nvCxnSpPr>
        <p:spPr>
          <a:xfrm flipH="1" flipV="1">
            <a:off x="3406140" y="262890"/>
            <a:ext cx="937260" cy="44119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4331404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07975" y="1121819"/>
            <a:ext cx="11261807" cy="5288265"/>
          </a:xfrm>
          <a:prstGeom prst="rect">
            <a:avLst/>
          </a:prstGeom>
        </p:spPr>
      </p:pic>
      <p:sp>
        <p:nvSpPr>
          <p:cNvPr id="3" name="TextBox 2">
            <a:extLst>
              <a:ext uri="{FF2B5EF4-FFF2-40B4-BE49-F238E27FC236}">
                <a16:creationId xmlns:a16="http://schemas.microsoft.com/office/drawing/2014/main" id="{7D823D20-E3A4-424C-8AF3-3A68365E34B4}"/>
              </a:ext>
            </a:extLst>
          </p:cNvPr>
          <p:cNvSpPr txBox="1"/>
          <p:nvPr/>
        </p:nvSpPr>
        <p:spPr>
          <a:xfrm>
            <a:off x="1474470" y="251460"/>
            <a:ext cx="7875270" cy="369332"/>
          </a:xfrm>
          <a:prstGeom prst="rect">
            <a:avLst/>
          </a:prstGeom>
          <a:noFill/>
        </p:spPr>
        <p:txBody>
          <a:bodyPr wrap="square" rtlCol="0">
            <a:spAutoFit/>
          </a:bodyPr>
          <a:lstStyle/>
          <a:p>
            <a:r>
              <a:rPr lang="en-US" dirty="0"/>
              <a:t>Using the Full Dataset……………..</a:t>
            </a:r>
          </a:p>
        </p:txBody>
      </p:sp>
    </p:spTree>
    <p:extLst>
      <p:ext uri="{BB962C8B-B14F-4D97-AF65-F5344CB8AC3E}">
        <p14:creationId xmlns:p14="http://schemas.microsoft.com/office/powerpoint/2010/main" val="281499849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28877" y="146592"/>
            <a:ext cx="2653259" cy="1200329"/>
          </a:xfrm>
          <a:prstGeom prst="rect">
            <a:avLst/>
          </a:prstGeom>
          <a:noFill/>
        </p:spPr>
        <p:txBody>
          <a:bodyPr wrap="square" rtlCol="0">
            <a:spAutoFit/>
          </a:bodyPr>
          <a:lstStyle/>
          <a:p>
            <a:pPr algn="ctr"/>
            <a:r>
              <a:rPr lang="en-US" dirty="0"/>
              <a:t>Target Label  Representing Project Outcome success or Failure</a:t>
            </a:r>
          </a:p>
          <a:p>
            <a:pPr algn="ctr"/>
            <a:r>
              <a:rPr lang="en-US" dirty="0"/>
              <a:t>(0 to 1)</a:t>
            </a:r>
          </a:p>
        </p:txBody>
      </p:sp>
      <p:sp>
        <p:nvSpPr>
          <p:cNvPr id="10" name="TextBox 9"/>
          <p:cNvSpPr txBox="1"/>
          <p:nvPr/>
        </p:nvSpPr>
        <p:spPr>
          <a:xfrm>
            <a:off x="3880170" y="228897"/>
            <a:ext cx="6505775" cy="646331"/>
          </a:xfrm>
          <a:prstGeom prst="rect">
            <a:avLst/>
          </a:prstGeom>
          <a:noFill/>
        </p:spPr>
        <p:txBody>
          <a:bodyPr wrap="square" rtlCol="0">
            <a:spAutoFit/>
          </a:bodyPr>
          <a:lstStyle/>
          <a:p>
            <a:r>
              <a:rPr lang="en-US" dirty="0"/>
              <a:t>Latent/Predictor Variables Based Upon Frequency of Mentions From Weekly Surveys Conducted during Projects</a:t>
            </a:r>
          </a:p>
        </p:txBody>
      </p:sp>
      <p:sp>
        <p:nvSpPr>
          <p:cNvPr id="11" name="Left Brace 10"/>
          <p:cNvSpPr/>
          <p:nvPr/>
        </p:nvSpPr>
        <p:spPr>
          <a:xfrm rot="5400000">
            <a:off x="5952362" y="-3415214"/>
            <a:ext cx="514742" cy="9307775"/>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pic>
        <p:nvPicPr>
          <p:cNvPr id="6" name="Picture 5">
            <a:extLst>
              <a:ext uri="{FF2B5EF4-FFF2-40B4-BE49-F238E27FC236}">
                <a16:creationId xmlns:a16="http://schemas.microsoft.com/office/drawing/2014/main" id="{0F5EAD13-C3C4-465B-9824-DF0E38C2F133}"/>
              </a:ext>
            </a:extLst>
          </p:cNvPr>
          <p:cNvPicPr>
            <a:picLocks noChangeAspect="1"/>
          </p:cNvPicPr>
          <p:nvPr/>
        </p:nvPicPr>
        <p:blipFill>
          <a:blip r:embed="rId2"/>
          <a:stretch>
            <a:fillRect/>
          </a:stretch>
        </p:blipFill>
        <p:spPr>
          <a:xfrm>
            <a:off x="735726" y="1708192"/>
            <a:ext cx="10028373" cy="5025678"/>
          </a:xfrm>
          <a:prstGeom prst="rect">
            <a:avLst/>
          </a:prstGeom>
        </p:spPr>
      </p:pic>
      <p:sp>
        <p:nvSpPr>
          <p:cNvPr id="2" name="TextBox 1">
            <a:extLst>
              <a:ext uri="{FF2B5EF4-FFF2-40B4-BE49-F238E27FC236}">
                <a16:creationId xmlns:a16="http://schemas.microsoft.com/office/drawing/2014/main" id="{AEE0ACA1-C16B-4B1B-8B81-0001DB2831B4}"/>
              </a:ext>
            </a:extLst>
          </p:cNvPr>
          <p:cNvSpPr txBox="1"/>
          <p:nvPr/>
        </p:nvSpPr>
        <p:spPr>
          <a:xfrm>
            <a:off x="3079376" y="1311379"/>
            <a:ext cx="6763871" cy="369332"/>
          </a:xfrm>
          <a:prstGeom prst="rect">
            <a:avLst/>
          </a:prstGeom>
          <a:noFill/>
        </p:spPr>
        <p:txBody>
          <a:bodyPr wrap="square" rtlCol="0">
            <a:spAutoFit/>
          </a:bodyPr>
          <a:lstStyle/>
          <a:p>
            <a:r>
              <a:rPr lang="en-US" dirty="0"/>
              <a:t>Your Assignment is to Model Topic Frequency to Project Outcomes</a:t>
            </a:r>
          </a:p>
        </p:txBody>
      </p:sp>
      <p:sp>
        <p:nvSpPr>
          <p:cNvPr id="3" name="TextBox 2">
            <a:extLst>
              <a:ext uri="{FF2B5EF4-FFF2-40B4-BE49-F238E27FC236}">
                <a16:creationId xmlns:a16="http://schemas.microsoft.com/office/drawing/2014/main" id="{2E3F4D88-D86D-41C6-9371-44B9E25847B4}"/>
              </a:ext>
            </a:extLst>
          </p:cNvPr>
          <p:cNvSpPr txBox="1"/>
          <p:nvPr/>
        </p:nvSpPr>
        <p:spPr>
          <a:xfrm>
            <a:off x="10863620" y="2151529"/>
            <a:ext cx="1328379" cy="923330"/>
          </a:xfrm>
          <a:prstGeom prst="rect">
            <a:avLst/>
          </a:prstGeom>
          <a:noFill/>
        </p:spPr>
        <p:txBody>
          <a:bodyPr wrap="square" rtlCol="0">
            <a:spAutoFit/>
          </a:bodyPr>
          <a:lstStyle/>
          <a:p>
            <a:r>
              <a:rPr lang="en-US" dirty="0">
                <a:solidFill>
                  <a:srgbClr val="FF0000"/>
                </a:solidFill>
              </a:rPr>
              <a:t>Too small for </a:t>
            </a:r>
            <a:r>
              <a:rPr lang="en-US" dirty="0" err="1">
                <a:solidFill>
                  <a:srgbClr val="FF0000"/>
                </a:solidFill>
              </a:rPr>
              <a:t>Automodel</a:t>
            </a:r>
            <a:endParaRPr lang="en-US" dirty="0">
              <a:solidFill>
                <a:srgbClr val="FF0000"/>
              </a:solidFill>
            </a:endParaRPr>
          </a:p>
        </p:txBody>
      </p:sp>
    </p:spTree>
    <p:extLst>
      <p:ext uri="{BB962C8B-B14F-4D97-AF65-F5344CB8AC3E}">
        <p14:creationId xmlns:p14="http://schemas.microsoft.com/office/powerpoint/2010/main" val="131002995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johna\AppData\Local\Temp\SNAGHTML52a2d7a.PNG">
            <a:extLst>
              <a:ext uri="{FF2B5EF4-FFF2-40B4-BE49-F238E27FC236}">
                <a16:creationId xmlns:a16="http://schemas.microsoft.com/office/drawing/2014/main" id="{2444E9A4-3952-4E15-AF0A-0D9BFDEACF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534" y="1204913"/>
            <a:ext cx="12192000" cy="565308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14331224-F854-41E7-8B89-AFB4A2475FB9}"/>
              </a:ext>
            </a:extLst>
          </p:cNvPr>
          <p:cNvSpPr txBox="1"/>
          <p:nvPr/>
        </p:nvSpPr>
        <p:spPr>
          <a:xfrm>
            <a:off x="887104" y="191069"/>
            <a:ext cx="9785445" cy="369332"/>
          </a:xfrm>
          <a:prstGeom prst="rect">
            <a:avLst/>
          </a:prstGeom>
          <a:noFill/>
        </p:spPr>
        <p:txBody>
          <a:bodyPr wrap="square" rtlCol="0">
            <a:spAutoFit/>
          </a:bodyPr>
          <a:lstStyle/>
          <a:p>
            <a:pPr algn="ctr"/>
            <a:r>
              <a:rPr lang="en-US" dirty="0"/>
              <a:t>Comcast Case Study of Customer Churn</a:t>
            </a:r>
          </a:p>
        </p:txBody>
      </p:sp>
      <p:sp>
        <p:nvSpPr>
          <p:cNvPr id="3" name="TextBox 2">
            <a:extLst>
              <a:ext uri="{FF2B5EF4-FFF2-40B4-BE49-F238E27FC236}">
                <a16:creationId xmlns:a16="http://schemas.microsoft.com/office/drawing/2014/main" id="{94F1F8BF-CE7F-48AD-8862-81B880A212D2}"/>
              </a:ext>
            </a:extLst>
          </p:cNvPr>
          <p:cNvSpPr txBox="1"/>
          <p:nvPr/>
        </p:nvSpPr>
        <p:spPr>
          <a:xfrm>
            <a:off x="2181340" y="635240"/>
            <a:ext cx="2368626" cy="646331"/>
          </a:xfrm>
          <a:prstGeom prst="rect">
            <a:avLst/>
          </a:prstGeom>
          <a:noFill/>
        </p:spPr>
        <p:txBody>
          <a:bodyPr wrap="square" rtlCol="0">
            <a:spAutoFit/>
          </a:bodyPr>
          <a:lstStyle/>
          <a:p>
            <a:r>
              <a:rPr lang="en-US" dirty="0"/>
              <a:t>Rating—nearly all rated low</a:t>
            </a:r>
          </a:p>
        </p:txBody>
      </p:sp>
      <p:sp>
        <p:nvSpPr>
          <p:cNvPr id="5" name="TextBox 4">
            <a:extLst>
              <a:ext uri="{FF2B5EF4-FFF2-40B4-BE49-F238E27FC236}">
                <a16:creationId xmlns:a16="http://schemas.microsoft.com/office/drawing/2014/main" id="{6EB2E285-5E7C-43A9-B89C-65F5F3B6F79F}"/>
              </a:ext>
            </a:extLst>
          </p:cNvPr>
          <p:cNvSpPr txBox="1"/>
          <p:nvPr/>
        </p:nvSpPr>
        <p:spPr>
          <a:xfrm>
            <a:off x="7829321" y="747357"/>
            <a:ext cx="3496017" cy="369332"/>
          </a:xfrm>
          <a:prstGeom prst="rect">
            <a:avLst/>
          </a:prstGeom>
          <a:noFill/>
        </p:spPr>
        <p:txBody>
          <a:bodyPr wrap="square" rtlCol="0">
            <a:spAutoFit/>
          </a:bodyPr>
          <a:lstStyle/>
          <a:p>
            <a:r>
              <a:rPr lang="en-US" dirty="0"/>
              <a:t>“Cancel”—more important</a:t>
            </a:r>
          </a:p>
        </p:txBody>
      </p:sp>
      <p:cxnSp>
        <p:nvCxnSpPr>
          <p:cNvPr id="6" name="Connector: Elbow 5">
            <a:extLst>
              <a:ext uri="{FF2B5EF4-FFF2-40B4-BE49-F238E27FC236}">
                <a16:creationId xmlns:a16="http://schemas.microsoft.com/office/drawing/2014/main" id="{FC4302EB-5F0D-4A39-A429-C37A5C233C11}"/>
              </a:ext>
            </a:extLst>
          </p:cNvPr>
          <p:cNvCxnSpPr/>
          <p:nvPr/>
        </p:nvCxnSpPr>
        <p:spPr>
          <a:xfrm rot="5400000">
            <a:off x="8224061" y="963945"/>
            <a:ext cx="550906" cy="539827"/>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F83D6D75-AADD-4FF3-94C4-AE399DFF3959}"/>
              </a:ext>
            </a:extLst>
          </p:cNvPr>
          <p:cNvCxnSpPr/>
          <p:nvPr/>
        </p:nvCxnSpPr>
        <p:spPr>
          <a:xfrm>
            <a:off x="2930487" y="932023"/>
            <a:ext cx="517793" cy="57728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8786343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5B6B123-6BCD-480A-A4BD-BC58853D5D4C}"/>
              </a:ext>
            </a:extLst>
          </p:cNvPr>
          <p:cNvSpPr txBox="1"/>
          <p:nvPr/>
        </p:nvSpPr>
        <p:spPr>
          <a:xfrm>
            <a:off x="1524000" y="291548"/>
            <a:ext cx="8441635" cy="369332"/>
          </a:xfrm>
          <a:prstGeom prst="rect">
            <a:avLst/>
          </a:prstGeom>
          <a:noFill/>
        </p:spPr>
        <p:txBody>
          <a:bodyPr wrap="square" rtlCol="0">
            <a:spAutoFit/>
          </a:bodyPr>
          <a:lstStyle/>
          <a:p>
            <a:pPr algn="ctr"/>
            <a:r>
              <a:rPr lang="en-US" dirty="0"/>
              <a:t>Segmentation of Comcast Customers Through Clustering Using Rapidminer</a:t>
            </a:r>
          </a:p>
        </p:txBody>
      </p:sp>
      <p:sp>
        <p:nvSpPr>
          <p:cNvPr id="5" name="TextBox 4">
            <a:extLst>
              <a:ext uri="{FF2B5EF4-FFF2-40B4-BE49-F238E27FC236}">
                <a16:creationId xmlns:a16="http://schemas.microsoft.com/office/drawing/2014/main" id="{1B0E2640-CF10-4994-91DD-42BC4CF91556}"/>
              </a:ext>
            </a:extLst>
          </p:cNvPr>
          <p:cNvSpPr txBox="1"/>
          <p:nvPr/>
        </p:nvSpPr>
        <p:spPr>
          <a:xfrm>
            <a:off x="0" y="291548"/>
            <a:ext cx="1524000" cy="1477328"/>
          </a:xfrm>
          <a:prstGeom prst="rect">
            <a:avLst/>
          </a:prstGeom>
          <a:noFill/>
        </p:spPr>
        <p:txBody>
          <a:bodyPr wrap="square" rtlCol="0">
            <a:spAutoFit/>
          </a:bodyPr>
          <a:lstStyle/>
          <a:p>
            <a:r>
              <a:rPr lang="en-US" dirty="0"/>
              <a:t>Export from Wordstat and then import into Rapidminer</a:t>
            </a:r>
          </a:p>
        </p:txBody>
      </p:sp>
      <p:pic>
        <p:nvPicPr>
          <p:cNvPr id="7" name="Picture 6">
            <a:extLst>
              <a:ext uri="{FF2B5EF4-FFF2-40B4-BE49-F238E27FC236}">
                <a16:creationId xmlns:a16="http://schemas.microsoft.com/office/drawing/2014/main" id="{068FDB27-D242-4253-9265-FE87A3F90D63}"/>
              </a:ext>
            </a:extLst>
          </p:cNvPr>
          <p:cNvPicPr>
            <a:picLocks noChangeAspect="1"/>
          </p:cNvPicPr>
          <p:nvPr/>
        </p:nvPicPr>
        <p:blipFill>
          <a:blip r:embed="rId2"/>
          <a:stretch>
            <a:fillRect/>
          </a:stretch>
        </p:blipFill>
        <p:spPr>
          <a:xfrm>
            <a:off x="1524000" y="681320"/>
            <a:ext cx="10668000" cy="5549477"/>
          </a:xfrm>
          <a:prstGeom prst="rect">
            <a:avLst/>
          </a:prstGeom>
        </p:spPr>
      </p:pic>
    </p:spTree>
    <p:extLst>
      <p:ext uri="{BB962C8B-B14F-4D97-AF65-F5344CB8AC3E}">
        <p14:creationId xmlns:p14="http://schemas.microsoft.com/office/powerpoint/2010/main" val="84900010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548C01F-9F66-404A-B37D-C61FE28105CE}"/>
              </a:ext>
            </a:extLst>
          </p:cNvPr>
          <p:cNvPicPr>
            <a:picLocks noChangeAspect="1"/>
          </p:cNvPicPr>
          <p:nvPr/>
        </p:nvPicPr>
        <p:blipFill>
          <a:blip r:embed="rId2"/>
          <a:stretch>
            <a:fillRect/>
          </a:stretch>
        </p:blipFill>
        <p:spPr>
          <a:xfrm>
            <a:off x="0" y="923759"/>
            <a:ext cx="12192000" cy="5934241"/>
          </a:xfrm>
          <a:prstGeom prst="rect">
            <a:avLst/>
          </a:prstGeom>
        </p:spPr>
      </p:pic>
      <p:sp>
        <p:nvSpPr>
          <p:cNvPr id="3" name="TextBox 2">
            <a:extLst>
              <a:ext uri="{FF2B5EF4-FFF2-40B4-BE49-F238E27FC236}">
                <a16:creationId xmlns:a16="http://schemas.microsoft.com/office/drawing/2014/main" id="{858E09F6-8116-4E59-8083-C89552219AB0}"/>
              </a:ext>
            </a:extLst>
          </p:cNvPr>
          <p:cNvSpPr txBox="1"/>
          <p:nvPr/>
        </p:nvSpPr>
        <p:spPr>
          <a:xfrm>
            <a:off x="516835" y="225287"/>
            <a:ext cx="10840278" cy="369332"/>
          </a:xfrm>
          <a:prstGeom prst="rect">
            <a:avLst/>
          </a:prstGeom>
          <a:noFill/>
        </p:spPr>
        <p:txBody>
          <a:bodyPr wrap="square" rtlCol="0">
            <a:spAutoFit/>
          </a:bodyPr>
          <a:lstStyle/>
          <a:p>
            <a:r>
              <a:rPr lang="en-US" dirty="0"/>
              <a:t>This Produces a Flat File of Structured Data That Can Now Be Analyzed Using Additional Data Science Tools</a:t>
            </a:r>
          </a:p>
        </p:txBody>
      </p:sp>
    </p:spTree>
    <p:extLst>
      <p:ext uri="{BB962C8B-B14F-4D97-AF65-F5344CB8AC3E}">
        <p14:creationId xmlns:p14="http://schemas.microsoft.com/office/powerpoint/2010/main" val="424677555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3412163-83FD-4271-9ED6-9EC34E45708F}"/>
              </a:ext>
            </a:extLst>
          </p:cNvPr>
          <p:cNvPicPr>
            <a:picLocks noChangeAspect="1"/>
          </p:cNvPicPr>
          <p:nvPr/>
        </p:nvPicPr>
        <p:blipFill>
          <a:blip r:embed="rId2"/>
          <a:stretch>
            <a:fillRect/>
          </a:stretch>
        </p:blipFill>
        <p:spPr>
          <a:xfrm>
            <a:off x="0" y="762124"/>
            <a:ext cx="12192000" cy="5992969"/>
          </a:xfrm>
          <a:prstGeom prst="rect">
            <a:avLst/>
          </a:prstGeom>
        </p:spPr>
      </p:pic>
      <p:sp>
        <p:nvSpPr>
          <p:cNvPr id="3" name="TextBox 2">
            <a:extLst>
              <a:ext uri="{FF2B5EF4-FFF2-40B4-BE49-F238E27FC236}">
                <a16:creationId xmlns:a16="http://schemas.microsoft.com/office/drawing/2014/main" id="{3DD9D302-C0C5-4FFE-B120-41B7AC2D427B}"/>
              </a:ext>
            </a:extLst>
          </p:cNvPr>
          <p:cNvSpPr txBox="1"/>
          <p:nvPr/>
        </p:nvSpPr>
        <p:spPr>
          <a:xfrm>
            <a:off x="914400" y="127591"/>
            <a:ext cx="9845749" cy="369332"/>
          </a:xfrm>
          <a:prstGeom prst="rect">
            <a:avLst/>
          </a:prstGeom>
          <a:noFill/>
        </p:spPr>
        <p:txBody>
          <a:bodyPr wrap="square" rtlCol="0">
            <a:spAutoFit/>
          </a:bodyPr>
          <a:lstStyle/>
          <a:p>
            <a:pPr algn="ctr"/>
            <a:r>
              <a:rPr lang="en-US" dirty="0"/>
              <a:t>Next, We Perform Clustering and Then We Predict the Clusters</a:t>
            </a:r>
          </a:p>
        </p:txBody>
      </p:sp>
    </p:spTree>
    <p:extLst>
      <p:ext uri="{BB962C8B-B14F-4D97-AF65-F5344CB8AC3E}">
        <p14:creationId xmlns:p14="http://schemas.microsoft.com/office/powerpoint/2010/main" val="50533654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857E9F4-63BF-4AA1-9725-9769DD90D983}"/>
              </a:ext>
            </a:extLst>
          </p:cNvPr>
          <p:cNvPicPr>
            <a:picLocks noChangeAspect="1"/>
          </p:cNvPicPr>
          <p:nvPr/>
        </p:nvPicPr>
        <p:blipFill>
          <a:blip r:embed="rId2"/>
          <a:stretch>
            <a:fillRect/>
          </a:stretch>
        </p:blipFill>
        <p:spPr>
          <a:xfrm>
            <a:off x="0" y="784002"/>
            <a:ext cx="12192000" cy="5903784"/>
          </a:xfrm>
          <a:prstGeom prst="rect">
            <a:avLst/>
          </a:prstGeom>
        </p:spPr>
      </p:pic>
      <p:sp>
        <p:nvSpPr>
          <p:cNvPr id="2" name="TextBox 1">
            <a:extLst>
              <a:ext uri="{FF2B5EF4-FFF2-40B4-BE49-F238E27FC236}">
                <a16:creationId xmlns:a16="http://schemas.microsoft.com/office/drawing/2014/main" id="{DE7B9282-44FC-43A9-BC7D-F1A94E5D096E}"/>
              </a:ext>
            </a:extLst>
          </p:cNvPr>
          <p:cNvSpPr txBox="1"/>
          <p:nvPr/>
        </p:nvSpPr>
        <p:spPr>
          <a:xfrm>
            <a:off x="2926110" y="170214"/>
            <a:ext cx="7921256" cy="369332"/>
          </a:xfrm>
          <a:prstGeom prst="rect">
            <a:avLst/>
          </a:prstGeom>
          <a:noFill/>
        </p:spPr>
        <p:txBody>
          <a:bodyPr wrap="square" rtlCol="0">
            <a:spAutoFit/>
          </a:bodyPr>
          <a:lstStyle/>
          <a:p>
            <a:r>
              <a:rPr lang="en-US" dirty="0"/>
              <a:t>Machine Learning Gives Us Insights As to What Drives Clustering</a:t>
            </a:r>
          </a:p>
        </p:txBody>
      </p:sp>
    </p:spTree>
    <p:extLst>
      <p:ext uri="{BB962C8B-B14F-4D97-AF65-F5344CB8AC3E}">
        <p14:creationId xmlns:p14="http://schemas.microsoft.com/office/powerpoint/2010/main" val="25645288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4093DF6-F225-48AF-9949-D2A0F184A66A}"/>
              </a:ext>
            </a:extLst>
          </p:cNvPr>
          <p:cNvPicPr>
            <a:picLocks noChangeAspect="1"/>
          </p:cNvPicPr>
          <p:nvPr/>
        </p:nvPicPr>
        <p:blipFill>
          <a:blip r:embed="rId2"/>
          <a:stretch>
            <a:fillRect/>
          </a:stretch>
        </p:blipFill>
        <p:spPr>
          <a:xfrm>
            <a:off x="0" y="728594"/>
            <a:ext cx="12192000" cy="5400811"/>
          </a:xfrm>
          <a:prstGeom prst="rect">
            <a:avLst/>
          </a:prstGeom>
        </p:spPr>
      </p:pic>
    </p:spTree>
    <p:extLst>
      <p:ext uri="{BB962C8B-B14F-4D97-AF65-F5344CB8AC3E}">
        <p14:creationId xmlns:p14="http://schemas.microsoft.com/office/powerpoint/2010/main" val="280073630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BF0ECF4-7FEB-4FAC-A399-2C42F52C2946}"/>
              </a:ext>
            </a:extLst>
          </p:cNvPr>
          <p:cNvPicPr>
            <a:picLocks noChangeAspect="1"/>
          </p:cNvPicPr>
          <p:nvPr/>
        </p:nvPicPr>
        <p:blipFill>
          <a:blip r:embed="rId2"/>
          <a:stretch>
            <a:fillRect/>
          </a:stretch>
        </p:blipFill>
        <p:spPr>
          <a:xfrm>
            <a:off x="180752" y="861630"/>
            <a:ext cx="11330763" cy="5879331"/>
          </a:xfrm>
          <a:prstGeom prst="rect">
            <a:avLst/>
          </a:prstGeom>
        </p:spPr>
      </p:pic>
      <p:sp>
        <p:nvSpPr>
          <p:cNvPr id="3" name="TextBox 2">
            <a:extLst>
              <a:ext uri="{FF2B5EF4-FFF2-40B4-BE49-F238E27FC236}">
                <a16:creationId xmlns:a16="http://schemas.microsoft.com/office/drawing/2014/main" id="{307E1476-E0D6-4A03-A1E8-A15DDA8493D1}"/>
              </a:ext>
            </a:extLst>
          </p:cNvPr>
          <p:cNvSpPr txBox="1"/>
          <p:nvPr/>
        </p:nvSpPr>
        <p:spPr>
          <a:xfrm>
            <a:off x="861237" y="138223"/>
            <a:ext cx="9845749" cy="646331"/>
          </a:xfrm>
          <a:prstGeom prst="rect">
            <a:avLst/>
          </a:prstGeom>
          <a:noFill/>
        </p:spPr>
        <p:txBody>
          <a:bodyPr wrap="square" rtlCol="0">
            <a:spAutoFit/>
          </a:bodyPr>
          <a:lstStyle/>
          <a:p>
            <a:pPr algn="ctr"/>
            <a:r>
              <a:rPr lang="en-US" dirty="0"/>
              <a:t>This Adds a Cluster Labels to Our Dataset </a:t>
            </a:r>
          </a:p>
          <a:p>
            <a:pPr algn="ctr"/>
            <a:r>
              <a:rPr lang="en-US" dirty="0"/>
              <a:t>Then, send this object to Turbo Prep</a:t>
            </a:r>
          </a:p>
        </p:txBody>
      </p:sp>
      <p:cxnSp>
        <p:nvCxnSpPr>
          <p:cNvPr id="5" name="Straight Arrow Connector 4">
            <a:extLst>
              <a:ext uri="{FF2B5EF4-FFF2-40B4-BE49-F238E27FC236}">
                <a16:creationId xmlns:a16="http://schemas.microsoft.com/office/drawing/2014/main" id="{1981AEB4-89B5-46E6-96E5-03AC1AB161AE}"/>
              </a:ext>
            </a:extLst>
          </p:cNvPr>
          <p:cNvCxnSpPr/>
          <p:nvPr/>
        </p:nvCxnSpPr>
        <p:spPr>
          <a:xfrm flipH="1">
            <a:off x="1339702" y="584791"/>
            <a:ext cx="2711303" cy="7336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181106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3D5351F-F8EC-4E1C-B3C3-FE11221ECACF}"/>
              </a:ext>
            </a:extLst>
          </p:cNvPr>
          <p:cNvPicPr>
            <a:picLocks noChangeAspect="1"/>
          </p:cNvPicPr>
          <p:nvPr/>
        </p:nvPicPr>
        <p:blipFill>
          <a:blip r:embed="rId2"/>
          <a:stretch>
            <a:fillRect/>
          </a:stretch>
        </p:blipFill>
        <p:spPr>
          <a:xfrm>
            <a:off x="686476" y="964438"/>
            <a:ext cx="10819048" cy="5485714"/>
          </a:xfrm>
          <a:prstGeom prst="rect">
            <a:avLst/>
          </a:prstGeom>
        </p:spPr>
      </p:pic>
      <p:cxnSp>
        <p:nvCxnSpPr>
          <p:cNvPr id="5" name="Straight Arrow Connector 4">
            <a:extLst>
              <a:ext uri="{FF2B5EF4-FFF2-40B4-BE49-F238E27FC236}">
                <a16:creationId xmlns:a16="http://schemas.microsoft.com/office/drawing/2014/main" id="{3840BDAC-3FE4-4FE8-999E-BA0E26A630D1}"/>
              </a:ext>
            </a:extLst>
          </p:cNvPr>
          <p:cNvCxnSpPr/>
          <p:nvPr/>
        </p:nvCxnSpPr>
        <p:spPr>
          <a:xfrm>
            <a:off x="10641496" y="437322"/>
            <a:ext cx="583095" cy="7288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95A7B560-7E56-4E3B-A39A-356B1D0DB7D4}"/>
              </a:ext>
            </a:extLst>
          </p:cNvPr>
          <p:cNvSpPr txBox="1"/>
          <p:nvPr/>
        </p:nvSpPr>
        <p:spPr>
          <a:xfrm>
            <a:off x="8856921" y="170121"/>
            <a:ext cx="2764465" cy="369332"/>
          </a:xfrm>
          <a:prstGeom prst="rect">
            <a:avLst/>
          </a:prstGeom>
          <a:noFill/>
        </p:spPr>
        <p:txBody>
          <a:bodyPr wrap="square" rtlCol="0">
            <a:spAutoFit/>
          </a:bodyPr>
          <a:lstStyle/>
          <a:p>
            <a:r>
              <a:rPr lang="en-US" dirty="0"/>
              <a:t>Click on Export Submenu</a:t>
            </a:r>
          </a:p>
        </p:txBody>
      </p:sp>
    </p:spTree>
    <p:extLst>
      <p:ext uri="{BB962C8B-B14F-4D97-AF65-F5344CB8AC3E}">
        <p14:creationId xmlns:p14="http://schemas.microsoft.com/office/powerpoint/2010/main" val="27452581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FABF84A-F816-405D-AC28-91D85049EF9D}"/>
              </a:ext>
            </a:extLst>
          </p:cNvPr>
          <p:cNvPicPr>
            <a:picLocks noChangeAspect="1"/>
          </p:cNvPicPr>
          <p:nvPr/>
        </p:nvPicPr>
        <p:blipFill>
          <a:blip r:embed="rId2"/>
          <a:stretch>
            <a:fillRect/>
          </a:stretch>
        </p:blipFill>
        <p:spPr>
          <a:xfrm>
            <a:off x="1091439" y="1102088"/>
            <a:ext cx="10278926" cy="5755912"/>
          </a:xfrm>
          <a:prstGeom prst="rect">
            <a:avLst/>
          </a:prstGeom>
        </p:spPr>
      </p:pic>
      <p:sp>
        <p:nvSpPr>
          <p:cNvPr id="3" name="TextBox 2">
            <a:extLst>
              <a:ext uri="{FF2B5EF4-FFF2-40B4-BE49-F238E27FC236}">
                <a16:creationId xmlns:a16="http://schemas.microsoft.com/office/drawing/2014/main" id="{D6D9801C-7014-4ECA-98AB-15CA15408589}"/>
              </a:ext>
            </a:extLst>
          </p:cNvPr>
          <p:cNvSpPr txBox="1"/>
          <p:nvPr/>
        </p:nvSpPr>
        <p:spPr>
          <a:xfrm>
            <a:off x="1046922" y="238539"/>
            <a:ext cx="9978887" cy="369332"/>
          </a:xfrm>
          <a:prstGeom prst="rect">
            <a:avLst/>
          </a:prstGeom>
          <a:noFill/>
        </p:spPr>
        <p:txBody>
          <a:bodyPr wrap="square" rtlCol="0">
            <a:spAutoFit/>
          </a:bodyPr>
          <a:lstStyle/>
          <a:p>
            <a:r>
              <a:rPr lang="en-US" dirty="0"/>
              <a:t>And Then Import Into Tableau (or any other analytic tool) and Analyze the Clusters For Segmentation</a:t>
            </a:r>
          </a:p>
        </p:txBody>
      </p:sp>
    </p:spTree>
    <p:extLst>
      <p:ext uri="{BB962C8B-B14F-4D97-AF65-F5344CB8AC3E}">
        <p14:creationId xmlns:p14="http://schemas.microsoft.com/office/powerpoint/2010/main" val="262754205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381132F-6EA5-4A7E-95D9-56FA72A55496}"/>
              </a:ext>
            </a:extLst>
          </p:cNvPr>
          <p:cNvPicPr>
            <a:picLocks noChangeAspect="1"/>
          </p:cNvPicPr>
          <p:nvPr/>
        </p:nvPicPr>
        <p:blipFill>
          <a:blip r:embed="rId2"/>
          <a:stretch>
            <a:fillRect/>
          </a:stretch>
        </p:blipFill>
        <p:spPr>
          <a:xfrm>
            <a:off x="0" y="740580"/>
            <a:ext cx="12192000" cy="6117420"/>
          </a:xfrm>
          <a:prstGeom prst="rect">
            <a:avLst/>
          </a:prstGeom>
        </p:spPr>
      </p:pic>
      <p:sp>
        <p:nvSpPr>
          <p:cNvPr id="3" name="TextBox 2">
            <a:extLst>
              <a:ext uri="{FF2B5EF4-FFF2-40B4-BE49-F238E27FC236}">
                <a16:creationId xmlns:a16="http://schemas.microsoft.com/office/drawing/2014/main" id="{35127CCA-2CCE-489D-BC9E-BE0F7A57FA85}"/>
              </a:ext>
            </a:extLst>
          </p:cNvPr>
          <p:cNvSpPr txBox="1"/>
          <p:nvPr/>
        </p:nvSpPr>
        <p:spPr>
          <a:xfrm>
            <a:off x="318052" y="198783"/>
            <a:ext cx="11555896" cy="369332"/>
          </a:xfrm>
          <a:prstGeom prst="rect">
            <a:avLst/>
          </a:prstGeom>
          <a:noFill/>
        </p:spPr>
        <p:txBody>
          <a:bodyPr wrap="square" rtlCol="0">
            <a:spAutoFit/>
          </a:bodyPr>
          <a:lstStyle/>
          <a:p>
            <a:r>
              <a:rPr lang="en-US" dirty="0"/>
              <a:t>Going Back Into Rapidminer We Can Use “Cancel” as a Label and Then Predict Churn and Identify Importance Weights</a:t>
            </a:r>
          </a:p>
        </p:txBody>
      </p:sp>
    </p:spTree>
    <p:extLst>
      <p:ext uri="{BB962C8B-B14F-4D97-AF65-F5344CB8AC3E}">
        <p14:creationId xmlns:p14="http://schemas.microsoft.com/office/powerpoint/2010/main" val="102460468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D1EA4FA-F854-4149-895B-E935286688E9}"/>
              </a:ext>
            </a:extLst>
          </p:cNvPr>
          <p:cNvPicPr>
            <a:picLocks noChangeAspect="1"/>
          </p:cNvPicPr>
          <p:nvPr/>
        </p:nvPicPr>
        <p:blipFill>
          <a:blip r:embed="rId2"/>
          <a:stretch>
            <a:fillRect/>
          </a:stretch>
        </p:blipFill>
        <p:spPr>
          <a:xfrm>
            <a:off x="186455" y="1030318"/>
            <a:ext cx="12192000" cy="5827682"/>
          </a:xfrm>
          <a:prstGeom prst="rect">
            <a:avLst/>
          </a:prstGeom>
        </p:spPr>
      </p:pic>
      <p:sp>
        <p:nvSpPr>
          <p:cNvPr id="3" name="TextBox 2">
            <a:extLst>
              <a:ext uri="{FF2B5EF4-FFF2-40B4-BE49-F238E27FC236}">
                <a16:creationId xmlns:a16="http://schemas.microsoft.com/office/drawing/2014/main" id="{01182EEA-00EC-4583-8CE6-7CDD55FAD41D}"/>
              </a:ext>
            </a:extLst>
          </p:cNvPr>
          <p:cNvSpPr txBox="1"/>
          <p:nvPr/>
        </p:nvSpPr>
        <p:spPr>
          <a:xfrm>
            <a:off x="1510748" y="251791"/>
            <a:ext cx="9886122" cy="369332"/>
          </a:xfrm>
          <a:prstGeom prst="rect">
            <a:avLst/>
          </a:prstGeom>
          <a:noFill/>
        </p:spPr>
        <p:txBody>
          <a:bodyPr wrap="square" rtlCol="0">
            <a:spAutoFit/>
          </a:bodyPr>
          <a:lstStyle/>
          <a:p>
            <a:pPr algn="ctr"/>
            <a:r>
              <a:rPr lang="en-US" dirty="0"/>
              <a:t>Churn List in Descending Order of Probability</a:t>
            </a:r>
          </a:p>
        </p:txBody>
      </p:sp>
      <p:sp>
        <p:nvSpPr>
          <p:cNvPr id="4" name="TextBox 3">
            <a:extLst>
              <a:ext uri="{FF2B5EF4-FFF2-40B4-BE49-F238E27FC236}">
                <a16:creationId xmlns:a16="http://schemas.microsoft.com/office/drawing/2014/main" id="{9426D92D-C699-469C-9A78-CD95AC894E6D}"/>
              </a:ext>
            </a:extLst>
          </p:cNvPr>
          <p:cNvSpPr txBox="1"/>
          <p:nvPr/>
        </p:nvSpPr>
        <p:spPr>
          <a:xfrm>
            <a:off x="318977" y="621123"/>
            <a:ext cx="3466214" cy="369332"/>
          </a:xfrm>
          <a:prstGeom prst="rect">
            <a:avLst/>
          </a:prstGeom>
          <a:noFill/>
        </p:spPr>
        <p:txBody>
          <a:bodyPr wrap="square" rtlCol="0">
            <a:spAutoFit/>
          </a:bodyPr>
          <a:lstStyle/>
          <a:p>
            <a:r>
              <a:rPr lang="en-US" dirty="0"/>
              <a:t>Insert Customer ID Number</a:t>
            </a:r>
          </a:p>
        </p:txBody>
      </p:sp>
      <p:cxnSp>
        <p:nvCxnSpPr>
          <p:cNvPr id="6" name="Straight Arrow Connector 5">
            <a:extLst>
              <a:ext uri="{FF2B5EF4-FFF2-40B4-BE49-F238E27FC236}">
                <a16:creationId xmlns:a16="http://schemas.microsoft.com/office/drawing/2014/main" id="{1482AD35-DE7D-4AC0-B747-1E8FA431860F}"/>
              </a:ext>
            </a:extLst>
          </p:cNvPr>
          <p:cNvCxnSpPr/>
          <p:nvPr/>
        </p:nvCxnSpPr>
        <p:spPr>
          <a:xfrm flipH="1">
            <a:off x="542260" y="914400"/>
            <a:ext cx="252870" cy="8399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0925834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F348276-6DB1-4335-AF19-A853CE70BDC5}"/>
              </a:ext>
            </a:extLst>
          </p:cNvPr>
          <p:cNvPicPr>
            <a:picLocks noChangeAspect="1"/>
          </p:cNvPicPr>
          <p:nvPr/>
        </p:nvPicPr>
        <p:blipFill>
          <a:blip r:embed="rId2"/>
          <a:stretch>
            <a:fillRect/>
          </a:stretch>
        </p:blipFill>
        <p:spPr>
          <a:xfrm>
            <a:off x="0" y="628779"/>
            <a:ext cx="12192000" cy="6229221"/>
          </a:xfrm>
          <a:prstGeom prst="rect">
            <a:avLst/>
          </a:prstGeom>
        </p:spPr>
      </p:pic>
      <p:sp>
        <p:nvSpPr>
          <p:cNvPr id="3" name="TextBox 2">
            <a:extLst>
              <a:ext uri="{FF2B5EF4-FFF2-40B4-BE49-F238E27FC236}">
                <a16:creationId xmlns:a16="http://schemas.microsoft.com/office/drawing/2014/main" id="{D07121E9-920E-44D7-A949-7FC44AC715E3}"/>
              </a:ext>
            </a:extLst>
          </p:cNvPr>
          <p:cNvSpPr txBox="1"/>
          <p:nvPr/>
        </p:nvSpPr>
        <p:spPr>
          <a:xfrm>
            <a:off x="2531165" y="0"/>
            <a:ext cx="7341705" cy="369332"/>
          </a:xfrm>
          <a:prstGeom prst="rect">
            <a:avLst/>
          </a:prstGeom>
          <a:noFill/>
        </p:spPr>
        <p:txBody>
          <a:bodyPr wrap="square" rtlCol="0">
            <a:spAutoFit/>
          </a:bodyPr>
          <a:lstStyle/>
          <a:p>
            <a:pPr algn="ctr"/>
            <a:r>
              <a:rPr lang="en-US" dirty="0"/>
              <a:t>Feature Weights For Churn</a:t>
            </a:r>
          </a:p>
        </p:txBody>
      </p:sp>
      <p:pic>
        <p:nvPicPr>
          <p:cNvPr id="4" name="Picture 3">
            <a:extLst>
              <a:ext uri="{FF2B5EF4-FFF2-40B4-BE49-F238E27FC236}">
                <a16:creationId xmlns:a16="http://schemas.microsoft.com/office/drawing/2014/main" id="{0E0AB013-5552-4474-B9ED-34E83E2544CD}"/>
              </a:ext>
            </a:extLst>
          </p:cNvPr>
          <p:cNvPicPr>
            <a:picLocks noChangeAspect="1"/>
          </p:cNvPicPr>
          <p:nvPr/>
        </p:nvPicPr>
        <p:blipFill>
          <a:blip r:embed="rId3"/>
          <a:stretch>
            <a:fillRect/>
          </a:stretch>
        </p:blipFill>
        <p:spPr>
          <a:xfrm>
            <a:off x="6441618" y="416730"/>
            <a:ext cx="2161905" cy="5695238"/>
          </a:xfrm>
          <a:prstGeom prst="rect">
            <a:avLst/>
          </a:prstGeom>
        </p:spPr>
      </p:pic>
    </p:spTree>
    <p:extLst>
      <p:ext uri="{BB962C8B-B14F-4D97-AF65-F5344CB8AC3E}">
        <p14:creationId xmlns:p14="http://schemas.microsoft.com/office/powerpoint/2010/main" val="3635361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9AA6C5A-8A90-44B3-B3ED-00897F4D93BF}"/>
              </a:ext>
            </a:extLst>
          </p:cNvPr>
          <p:cNvPicPr>
            <a:picLocks noChangeAspect="1"/>
          </p:cNvPicPr>
          <p:nvPr/>
        </p:nvPicPr>
        <p:blipFill>
          <a:blip r:embed="rId2"/>
          <a:stretch>
            <a:fillRect/>
          </a:stretch>
        </p:blipFill>
        <p:spPr>
          <a:xfrm>
            <a:off x="640530" y="148645"/>
            <a:ext cx="10418668" cy="6560709"/>
          </a:xfrm>
          <a:prstGeom prst="rect">
            <a:avLst/>
          </a:prstGeom>
        </p:spPr>
      </p:pic>
    </p:spTree>
    <p:extLst>
      <p:ext uri="{BB962C8B-B14F-4D97-AF65-F5344CB8AC3E}">
        <p14:creationId xmlns:p14="http://schemas.microsoft.com/office/powerpoint/2010/main" val="9294583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B5557B6-8C6E-43DA-A2FF-0B3CF5D4832E}"/>
              </a:ext>
            </a:extLst>
          </p:cNvPr>
          <p:cNvSpPr txBox="1"/>
          <p:nvPr/>
        </p:nvSpPr>
        <p:spPr>
          <a:xfrm>
            <a:off x="914400" y="170121"/>
            <a:ext cx="10313581" cy="369332"/>
          </a:xfrm>
          <a:prstGeom prst="rect">
            <a:avLst/>
          </a:prstGeom>
          <a:noFill/>
        </p:spPr>
        <p:txBody>
          <a:bodyPr wrap="square" rtlCol="0">
            <a:spAutoFit/>
          </a:bodyPr>
          <a:lstStyle/>
          <a:p>
            <a:pPr algn="ctr"/>
            <a:r>
              <a:rPr lang="en-US" dirty="0"/>
              <a:t>By Performing Segmentation Using Clustering We Might Try To Create Decision Rules For Carrier Selection</a:t>
            </a:r>
          </a:p>
        </p:txBody>
      </p:sp>
      <p:pic>
        <p:nvPicPr>
          <p:cNvPr id="2" name="Picture 1">
            <a:extLst>
              <a:ext uri="{FF2B5EF4-FFF2-40B4-BE49-F238E27FC236}">
                <a16:creationId xmlns:a16="http://schemas.microsoft.com/office/drawing/2014/main" id="{DF48C47C-211B-4740-AB70-ED10CC4F7DBB}"/>
              </a:ext>
            </a:extLst>
          </p:cNvPr>
          <p:cNvPicPr>
            <a:picLocks noChangeAspect="1"/>
          </p:cNvPicPr>
          <p:nvPr/>
        </p:nvPicPr>
        <p:blipFill>
          <a:blip r:embed="rId2"/>
          <a:stretch>
            <a:fillRect/>
          </a:stretch>
        </p:blipFill>
        <p:spPr>
          <a:xfrm>
            <a:off x="386297" y="613508"/>
            <a:ext cx="11003219" cy="5990396"/>
          </a:xfrm>
          <a:prstGeom prst="rect">
            <a:avLst/>
          </a:prstGeom>
        </p:spPr>
      </p:pic>
    </p:spTree>
    <p:extLst>
      <p:ext uri="{BB962C8B-B14F-4D97-AF65-F5344CB8AC3E}">
        <p14:creationId xmlns:p14="http://schemas.microsoft.com/office/powerpoint/2010/main" val="9850690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D28DDA9-6C3A-400B-B414-F6F58914C790}"/>
              </a:ext>
            </a:extLst>
          </p:cNvPr>
          <p:cNvPicPr>
            <a:picLocks noChangeAspect="1"/>
          </p:cNvPicPr>
          <p:nvPr/>
        </p:nvPicPr>
        <p:blipFill>
          <a:blip r:embed="rId2"/>
          <a:stretch>
            <a:fillRect/>
          </a:stretch>
        </p:blipFill>
        <p:spPr>
          <a:xfrm>
            <a:off x="694827" y="691913"/>
            <a:ext cx="10010775" cy="5010150"/>
          </a:xfrm>
          <a:prstGeom prst="rect">
            <a:avLst/>
          </a:prstGeom>
        </p:spPr>
      </p:pic>
      <p:sp>
        <p:nvSpPr>
          <p:cNvPr id="3" name="TextBox 2">
            <a:extLst>
              <a:ext uri="{FF2B5EF4-FFF2-40B4-BE49-F238E27FC236}">
                <a16:creationId xmlns:a16="http://schemas.microsoft.com/office/drawing/2014/main" id="{3735E66C-8EEF-4B09-9B56-7B33399038A8}"/>
              </a:ext>
            </a:extLst>
          </p:cNvPr>
          <p:cNvSpPr txBox="1"/>
          <p:nvPr/>
        </p:nvSpPr>
        <p:spPr>
          <a:xfrm>
            <a:off x="591671" y="5934670"/>
            <a:ext cx="5809129" cy="923330"/>
          </a:xfrm>
          <a:prstGeom prst="rect">
            <a:avLst/>
          </a:prstGeom>
          <a:noFill/>
        </p:spPr>
        <p:txBody>
          <a:bodyPr wrap="square" rtlCol="0">
            <a:spAutoFit/>
          </a:bodyPr>
          <a:lstStyle/>
          <a:p>
            <a:r>
              <a:rPr lang="en-US" dirty="0">
                <a:solidFill>
                  <a:srgbClr val="FF0000"/>
                </a:solidFill>
              </a:rPr>
              <a:t>Deploy to Production a Tool For Providing Accurate Lead Times to Customers Using Throughput as Dependent Variable</a:t>
            </a:r>
          </a:p>
        </p:txBody>
      </p:sp>
      <p:cxnSp>
        <p:nvCxnSpPr>
          <p:cNvPr id="5" name="Straight Arrow Connector 4">
            <a:extLst>
              <a:ext uri="{FF2B5EF4-FFF2-40B4-BE49-F238E27FC236}">
                <a16:creationId xmlns:a16="http://schemas.microsoft.com/office/drawing/2014/main" id="{44719281-3DF5-4A3D-81D6-1BF49F71770E}"/>
              </a:ext>
            </a:extLst>
          </p:cNvPr>
          <p:cNvCxnSpPr/>
          <p:nvPr/>
        </p:nvCxnSpPr>
        <p:spPr>
          <a:xfrm flipV="1">
            <a:off x="2433918" y="3550024"/>
            <a:ext cx="0" cy="244736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2397192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4641</TotalTime>
  <Words>1480</Words>
  <Application>Microsoft Office PowerPoint</Application>
  <PresentationFormat>Widescreen</PresentationFormat>
  <Paragraphs>206</Paragraphs>
  <Slides>76</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76</vt:i4>
      </vt:variant>
    </vt:vector>
  </HeadingPairs>
  <TitlesOfParts>
    <vt:vector size="81" baseType="lpstr">
      <vt:lpstr>Arial</vt:lpstr>
      <vt:lpstr>Calibri</vt:lpstr>
      <vt:lpstr>Calibri Light</vt:lpstr>
      <vt:lpstr>Verdana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John Aaron</dc:creator>
  <cp:lastModifiedBy>John Aaron</cp:lastModifiedBy>
  <cp:revision>266</cp:revision>
  <dcterms:created xsi:type="dcterms:W3CDTF">2017-04-08T21:21:24Z</dcterms:created>
  <dcterms:modified xsi:type="dcterms:W3CDTF">2020-05-06T18:05:55Z</dcterms:modified>
</cp:coreProperties>
</file>